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58" r:id="rId4"/>
    <p:sldId id="259" r:id="rId5"/>
    <p:sldId id="270" r:id="rId6"/>
    <p:sldId id="308" r:id="rId7"/>
    <p:sldId id="307" r:id="rId8"/>
    <p:sldId id="261" r:id="rId9"/>
    <p:sldId id="263" r:id="rId10"/>
    <p:sldId id="264" r:id="rId11"/>
    <p:sldId id="279" r:id="rId12"/>
    <p:sldId id="310" r:id="rId13"/>
    <p:sldId id="267" r:id="rId14"/>
    <p:sldId id="268" r:id="rId15"/>
    <p:sldId id="269" r:id="rId16"/>
    <p:sldId id="309" r:id="rId17"/>
    <p:sldId id="293" r:id="rId18"/>
    <p:sldId id="295" r:id="rId19"/>
    <p:sldId id="302" r:id="rId20"/>
    <p:sldId id="274" r:id="rId21"/>
    <p:sldId id="275" r:id="rId22"/>
    <p:sldId id="306" r:id="rId23"/>
    <p:sldId id="276" r:id="rId24"/>
    <p:sldId id="277" r:id="rId25"/>
    <p:sldId id="278" r:id="rId26"/>
  </p:sldIdLst>
  <p:sldSz cx="18288000" cy="10287000"/>
  <p:notesSz cx="6858000" cy="9144000"/>
  <p:embeddedFontLst>
    <p:embeddedFont>
      <p:font typeface="Times New Roman Bold" panose="02020803070505020304" pitchFamily="18" charset="0"/>
      <p:regular r:id="rId28"/>
      <p:bold r:id="rId29"/>
    </p:embeddedFont>
    <p:embeddedFont>
      <p:font typeface="Times New Roman Medium" panose="020B0604020202020204" charset="0"/>
      <p:regular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1" d="100"/>
          <a:sy n="41" d="100"/>
        </p:scale>
        <p:origin x="826" y="2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BF61F6-5FD3-412E-87E6-5E76974E13FE}" type="datetimeFigureOut">
              <a:rPr lang="en-US" smtClean="0"/>
              <a:t>8/14/2024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05B026-5BAB-46DE-8774-BC1BFC8EB5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2960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Google Shape;299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04372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048" y="1333"/>
            <a:ext cx="18285714" cy="10285667"/>
            <a:chOff x="0" y="0"/>
            <a:chExt cx="24380952" cy="13714222"/>
          </a:xfrm>
        </p:grpSpPr>
        <p:sp>
          <p:nvSpPr>
            <p:cNvPr id="3" name="Freeform 3" descr="A blue square with white lines  Description automatically generated"/>
            <p:cNvSpPr/>
            <p:nvPr/>
          </p:nvSpPr>
          <p:spPr>
            <a:xfrm>
              <a:off x="0" y="0"/>
              <a:ext cx="24380952" cy="13714222"/>
            </a:xfrm>
            <a:custGeom>
              <a:avLst/>
              <a:gdLst/>
              <a:ahLst/>
              <a:cxnLst/>
              <a:rect l="l" t="t" r="r" b="b"/>
              <a:pathLst>
                <a:path w="24380952" h="13714222">
                  <a:moveTo>
                    <a:pt x="0" y="0"/>
                  </a:moveTo>
                  <a:lnTo>
                    <a:pt x="24380952" y="0"/>
                  </a:lnTo>
                  <a:lnTo>
                    <a:pt x="24380952" y="13714222"/>
                  </a:lnTo>
                  <a:lnTo>
                    <a:pt x="0" y="137142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8991600" y="2421970"/>
            <a:ext cx="7282293" cy="4828983"/>
            <a:chOff x="0" y="0"/>
            <a:chExt cx="9468363" cy="627859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9468358" cy="6278626"/>
            </a:xfrm>
            <a:custGeom>
              <a:avLst/>
              <a:gdLst/>
              <a:ahLst/>
              <a:cxnLst/>
              <a:rect l="l" t="t" r="r" b="b"/>
              <a:pathLst>
                <a:path w="9468358" h="6278626">
                  <a:moveTo>
                    <a:pt x="0" y="0"/>
                  </a:moveTo>
                  <a:lnTo>
                    <a:pt x="9468358" y="0"/>
                  </a:lnTo>
                  <a:lnTo>
                    <a:pt x="9468358" y="6278626"/>
                  </a:lnTo>
                  <a:lnTo>
                    <a:pt x="0" y="62786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29" r="-29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2735913" y="2819556"/>
            <a:ext cx="10981866" cy="30056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24"/>
              </a:lnSpc>
            </a:pPr>
            <a:r>
              <a:rPr lang="en-US" sz="4000" spc="-140" dirty="0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Project Title: </a:t>
            </a:r>
          </a:p>
          <a:p>
            <a:pPr algn="ctr">
              <a:lnSpc>
                <a:spcPts val="6024"/>
              </a:lnSpc>
            </a:pPr>
            <a:r>
              <a:rPr lang="en-US" sz="4000" spc="-140" dirty="0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Incident Response for </a:t>
            </a:r>
          </a:p>
          <a:p>
            <a:pPr algn="ctr">
              <a:lnSpc>
                <a:spcPts val="6024"/>
              </a:lnSpc>
            </a:pPr>
            <a:r>
              <a:rPr lang="en-US" sz="4000" spc="-140" dirty="0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Healthcare Organizations</a:t>
            </a:r>
          </a:p>
          <a:p>
            <a:pPr algn="ctr">
              <a:lnSpc>
                <a:spcPts val="6024"/>
              </a:lnSpc>
            </a:pPr>
            <a:endParaRPr lang="en-US" sz="4000" spc="-140" dirty="0">
              <a:solidFill>
                <a:srgbClr val="FFFFFF"/>
              </a:solidFill>
              <a:latin typeface="Times New Roman Bold"/>
              <a:ea typeface="Times New Roman Bold"/>
              <a:cs typeface="Times New Roman Bold"/>
              <a:sym typeface="Times New Roman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2894076" y="1291440"/>
            <a:ext cx="10823703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/>
            <a:r>
              <a:rPr lang="en-US" sz="4000" spc="-420" dirty="0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CYBER GIRLS  4 . 0  OPEN DAY  PROJECT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735913" y="7836033"/>
            <a:ext cx="12061579" cy="27493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58"/>
              </a:lnSpc>
            </a:pPr>
            <a:r>
              <a:rPr lang="en-US" sz="2299" dirty="0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NAMES: </a:t>
            </a:r>
          </a:p>
          <a:p>
            <a:pPr algn="just">
              <a:lnSpc>
                <a:spcPts val="2758"/>
              </a:lnSpc>
            </a:pPr>
            <a:endParaRPr lang="en-US" sz="2299" dirty="0">
              <a:solidFill>
                <a:srgbClr val="FFFFFF"/>
              </a:solidFill>
              <a:latin typeface="Times New Roman Bold"/>
              <a:ea typeface="Times New Roman Bold"/>
              <a:cs typeface="Times New Roman Bold"/>
              <a:sym typeface="Times New Roman Bold"/>
            </a:endParaRPr>
          </a:p>
          <a:p>
            <a:pPr marL="627813" lvl="3" indent="-156953" algn="just">
              <a:lnSpc>
                <a:spcPts val="4254"/>
              </a:lnSpc>
              <a:buAutoNum type="arabicPeriod"/>
            </a:pPr>
            <a:r>
              <a:rPr lang="en-US" sz="2299" dirty="0" err="1">
                <a:solidFill>
                  <a:srgbClr val="FFFFFF"/>
                </a:solidFill>
                <a:latin typeface="Times New Roman Medium"/>
                <a:ea typeface="Times New Roman Medium"/>
                <a:cs typeface="Times New Roman Medium"/>
                <a:sym typeface="Times New Roman Medium"/>
              </a:rPr>
              <a:t>Chianu-Okoli</a:t>
            </a:r>
            <a:r>
              <a:rPr lang="en-US" sz="2299" dirty="0">
                <a:solidFill>
                  <a:srgbClr val="FFFFFF"/>
                </a:solidFill>
                <a:latin typeface="Times New Roman Medium"/>
                <a:ea typeface="Times New Roman Medium"/>
                <a:cs typeface="Times New Roman Medium"/>
                <a:sym typeface="Times New Roman Medium"/>
              </a:rPr>
              <a:t> </a:t>
            </a:r>
            <a:r>
              <a:rPr lang="en-US" sz="2299" dirty="0" err="1">
                <a:solidFill>
                  <a:srgbClr val="FFFFFF"/>
                </a:solidFill>
                <a:latin typeface="Times New Roman Medium"/>
                <a:ea typeface="Times New Roman Medium"/>
                <a:cs typeface="Times New Roman Medium"/>
                <a:sym typeface="Times New Roman Medium"/>
              </a:rPr>
              <a:t>Chinemerem</a:t>
            </a:r>
            <a:r>
              <a:rPr lang="en-US" sz="2299" dirty="0">
                <a:solidFill>
                  <a:srgbClr val="FFFFFF"/>
                </a:solidFill>
                <a:latin typeface="Times New Roman Medium"/>
                <a:ea typeface="Times New Roman Medium"/>
                <a:cs typeface="Times New Roman Medium"/>
                <a:sym typeface="Times New Roman Medium"/>
              </a:rPr>
              <a:t> CG/24/0618          3. Rashida Yakubu CG/24/0700</a:t>
            </a:r>
          </a:p>
          <a:p>
            <a:pPr algn="just">
              <a:lnSpc>
                <a:spcPts val="4254"/>
              </a:lnSpc>
            </a:pPr>
            <a:r>
              <a:rPr lang="en-US" sz="2299" dirty="0">
                <a:solidFill>
                  <a:srgbClr val="FFFFFF"/>
                </a:solidFill>
                <a:latin typeface="Times New Roman Medium"/>
                <a:ea typeface="Times New Roman Medium"/>
                <a:cs typeface="Times New Roman Medium"/>
                <a:sym typeface="Times New Roman Medium"/>
              </a:rPr>
              <a:t>    2. Kate Amarachukwu Igwilo  CG/24/0135        4. </a:t>
            </a:r>
            <a:r>
              <a:rPr lang="en-US" sz="2299" dirty="0" err="1">
                <a:solidFill>
                  <a:srgbClr val="FFFFFF"/>
                </a:solidFill>
                <a:latin typeface="Times New Roman Medium"/>
                <a:ea typeface="Times New Roman Medium"/>
                <a:cs typeface="Times New Roman Medium"/>
                <a:sym typeface="Times New Roman Medium"/>
              </a:rPr>
              <a:t>Gamuchirai</a:t>
            </a:r>
            <a:r>
              <a:rPr lang="en-US" sz="2299" dirty="0">
                <a:solidFill>
                  <a:srgbClr val="FFFFFF"/>
                </a:solidFill>
                <a:latin typeface="Times New Roman Medium"/>
                <a:ea typeface="Times New Roman Medium"/>
                <a:cs typeface="Times New Roman Medium"/>
                <a:sym typeface="Times New Roman Medium"/>
              </a:rPr>
              <a:t> </a:t>
            </a:r>
            <a:r>
              <a:rPr lang="en-US" sz="2299" dirty="0" err="1">
                <a:solidFill>
                  <a:srgbClr val="FFFFFF"/>
                </a:solidFill>
                <a:latin typeface="Times New Roman Medium"/>
                <a:ea typeface="Times New Roman Medium"/>
                <a:cs typeface="Times New Roman Medium"/>
                <a:sym typeface="Times New Roman Medium"/>
              </a:rPr>
              <a:t>Muchafa</a:t>
            </a:r>
            <a:r>
              <a:rPr lang="en-US" sz="2299" dirty="0">
                <a:solidFill>
                  <a:srgbClr val="FFFFFF"/>
                </a:solidFill>
                <a:latin typeface="Times New Roman Medium"/>
                <a:ea typeface="Times New Roman Medium"/>
                <a:cs typeface="Times New Roman Medium"/>
                <a:sym typeface="Times New Roman Medium"/>
              </a:rPr>
              <a:t> CG/24/0608</a:t>
            </a:r>
          </a:p>
          <a:p>
            <a:pPr marL="627813" lvl="3" indent="-156953" algn="ctr">
              <a:lnSpc>
                <a:spcPts val="4254"/>
              </a:lnSpc>
            </a:pPr>
            <a:r>
              <a:rPr lang="en-US" sz="2299" dirty="0">
                <a:solidFill>
                  <a:srgbClr val="FFFFFF"/>
                </a:solidFill>
                <a:latin typeface="Times New Roman Medium"/>
                <a:ea typeface="Times New Roman Medium"/>
                <a:cs typeface="Times New Roman Medium"/>
                <a:sym typeface="Times New Roman Medium"/>
              </a:rPr>
              <a:t>    5.  </a:t>
            </a:r>
            <a:r>
              <a:rPr lang="en-US" sz="2299" dirty="0" err="1">
                <a:solidFill>
                  <a:srgbClr val="FFFFFF"/>
                </a:solidFill>
                <a:latin typeface="Times New Roman Medium"/>
                <a:ea typeface="Times New Roman Medium"/>
                <a:cs typeface="Times New Roman Medium"/>
                <a:sym typeface="Times New Roman Medium"/>
              </a:rPr>
              <a:t>Omote</a:t>
            </a:r>
            <a:r>
              <a:rPr lang="en-US" sz="2299" dirty="0">
                <a:solidFill>
                  <a:srgbClr val="FFFFFF"/>
                </a:solidFill>
                <a:latin typeface="Times New Roman Medium"/>
                <a:ea typeface="Times New Roman Medium"/>
                <a:cs typeface="Times New Roman Medium"/>
                <a:sym typeface="Times New Roman Medium"/>
              </a:rPr>
              <a:t> </a:t>
            </a:r>
            <a:r>
              <a:rPr lang="en-US" sz="2299" dirty="0" err="1">
                <a:solidFill>
                  <a:srgbClr val="FFFFFF"/>
                </a:solidFill>
                <a:latin typeface="Times New Roman Medium"/>
                <a:ea typeface="Times New Roman Medium"/>
                <a:cs typeface="Times New Roman Medium"/>
                <a:sym typeface="Times New Roman Medium"/>
              </a:rPr>
              <a:t>Oboakpororo</a:t>
            </a:r>
            <a:r>
              <a:rPr lang="en-US" sz="2299" dirty="0">
                <a:solidFill>
                  <a:srgbClr val="FFFFFF"/>
                </a:solidFill>
                <a:latin typeface="Times New Roman Medium"/>
                <a:ea typeface="Times New Roman Medium"/>
                <a:cs typeface="Times New Roman Medium"/>
                <a:sym typeface="Times New Roman Medium"/>
              </a:rPr>
              <a:t> CG/24/0725</a:t>
            </a:r>
          </a:p>
          <a:p>
            <a:pPr marL="627813" lvl="3" indent="-156953" algn="l">
              <a:lnSpc>
                <a:spcPts val="3861"/>
              </a:lnSpc>
            </a:pPr>
            <a:endParaRPr lang="en-US" sz="2299" dirty="0">
              <a:solidFill>
                <a:srgbClr val="FFFFFF"/>
              </a:solidFill>
              <a:latin typeface="Times New Roman Medium"/>
              <a:ea typeface="Times New Roman Medium"/>
              <a:cs typeface="Times New Roman Medium"/>
              <a:sym typeface="Times New Roman Medium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5714" cy="10285714"/>
            <a:chOff x="0" y="0"/>
            <a:chExt cx="24380952" cy="13714285"/>
          </a:xfrm>
        </p:grpSpPr>
        <p:sp>
          <p:nvSpPr>
            <p:cNvPr id="3" name="Freeform 3" descr="A blue and white rectangle with orange border  Description automatically generated"/>
            <p:cNvSpPr/>
            <p:nvPr/>
          </p:nvSpPr>
          <p:spPr>
            <a:xfrm>
              <a:off x="0" y="0"/>
              <a:ext cx="24380952" cy="13714222"/>
            </a:xfrm>
            <a:custGeom>
              <a:avLst/>
              <a:gdLst/>
              <a:ahLst/>
              <a:cxnLst/>
              <a:rect l="l" t="t" r="r" b="b"/>
              <a:pathLst>
                <a:path w="24380952" h="13714222">
                  <a:moveTo>
                    <a:pt x="0" y="0"/>
                  </a:moveTo>
                  <a:lnTo>
                    <a:pt x="24380952" y="0"/>
                  </a:lnTo>
                  <a:lnTo>
                    <a:pt x="24380952" y="13714222"/>
                  </a:lnTo>
                  <a:lnTo>
                    <a:pt x="0" y="137142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US" dirty="0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81449" y="5297548"/>
            <a:ext cx="8781102" cy="4823148"/>
            <a:chOff x="0" y="0"/>
            <a:chExt cx="11708135" cy="643086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1708130" cy="6430899"/>
            </a:xfrm>
            <a:custGeom>
              <a:avLst/>
              <a:gdLst/>
              <a:ahLst/>
              <a:cxnLst/>
              <a:rect l="l" t="t" r="r" b="b"/>
              <a:pathLst>
                <a:path w="11708130" h="6430899">
                  <a:moveTo>
                    <a:pt x="0" y="0"/>
                  </a:moveTo>
                  <a:lnTo>
                    <a:pt x="11708130" y="0"/>
                  </a:lnTo>
                  <a:lnTo>
                    <a:pt x="11708130" y="6430899"/>
                  </a:lnTo>
                  <a:lnTo>
                    <a:pt x="0" y="64308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6437" r="-6437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9144000" y="2810206"/>
            <a:ext cx="9142857" cy="7476104"/>
            <a:chOff x="0" y="0"/>
            <a:chExt cx="12190476" cy="996813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2190509" cy="9968195"/>
            </a:xfrm>
            <a:custGeom>
              <a:avLst/>
              <a:gdLst/>
              <a:ahLst/>
              <a:cxnLst/>
              <a:rect l="l" t="t" r="r" b="b"/>
              <a:pathLst>
                <a:path w="12190509" h="9968195">
                  <a:moveTo>
                    <a:pt x="0" y="0"/>
                  </a:moveTo>
                  <a:lnTo>
                    <a:pt x="12190509" y="0"/>
                  </a:lnTo>
                  <a:lnTo>
                    <a:pt x="12190509" y="9968195"/>
                  </a:lnTo>
                  <a:lnTo>
                    <a:pt x="0" y="99681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212" b="-21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3429357" y="1562100"/>
            <a:ext cx="11247834" cy="17452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59"/>
              </a:lnSpc>
            </a:pPr>
            <a:r>
              <a:rPr lang="en-US" sz="4800" spc="-172" dirty="0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Overview of  HIPAA regulatory Standard</a:t>
            </a:r>
          </a:p>
          <a:p>
            <a:pPr algn="ctr">
              <a:lnSpc>
                <a:spcPts val="6959"/>
              </a:lnSpc>
            </a:pPr>
            <a:endParaRPr lang="en-US" sz="5798" spc="-172" dirty="0">
              <a:solidFill>
                <a:srgbClr val="FFFFFF"/>
              </a:solidFill>
              <a:latin typeface="Times New Roman Bold"/>
              <a:ea typeface="Times New Roman Bold"/>
              <a:cs typeface="Times New Roman Bold"/>
              <a:sym typeface="Times New Roman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703640" y="2730428"/>
            <a:ext cx="8267323" cy="27639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96"/>
              </a:lnSpc>
            </a:pPr>
            <a:r>
              <a:rPr lang="en-US" sz="3050" spc="-85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HIPAA: Requires safeguards to protect electronic protected health information (ePHI) and ensure data integrity, confidentiality, and availability.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643"/>
            <a:ext cx="18286857" cy="10286334"/>
            <a:chOff x="0" y="0"/>
            <a:chExt cx="24382476" cy="13715112"/>
          </a:xfrm>
        </p:grpSpPr>
        <p:sp>
          <p:nvSpPr>
            <p:cNvPr id="3" name="Freeform 3" descr="A blue and white rectangle with orange border  Description automatically generated"/>
            <p:cNvSpPr/>
            <p:nvPr/>
          </p:nvSpPr>
          <p:spPr>
            <a:xfrm>
              <a:off x="0" y="0"/>
              <a:ext cx="24382476" cy="13715112"/>
            </a:xfrm>
            <a:custGeom>
              <a:avLst/>
              <a:gdLst/>
              <a:ahLst/>
              <a:cxnLst/>
              <a:rect l="l" t="t" r="r" b="b"/>
              <a:pathLst>
                <a:path w="24382476" h="13715112">
                  <a:moveTo>
                    <a:pt x="0" y="0"/>
                  </a:moveTo>
                  <a:lnTo>
                    <a:pt x="24382476" y="0"/>
                  </a:lnTo>
                  <a:lnTo>
                    <a:pt x="24382476" y="13715112"/>
                  </a:lnTo>
                  <a:lnTo>
                    <a:pt x="0" y="137151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3352800" y="983269"/>
            <a:ext cx="11162137" cy="1489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48"/>
              </a:lnSpc>
            </a:pPr>
            <a:r>
              <a:rPr lang="en-US" sz="3600" dirty="0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CASE STUDY:</a:t>
            </a:r>
            <a:r>
              <a:rPr lang="en-US" sz="3600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 </a:t>
            </a:r>
            <a:r>
              <a:rPr lang="en-US" sz="3600" dirty="0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RANSOMWARE ATTACK ON ST THOMAS HOSPITAL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52400" y="2718621"/>
            <a:ext cx="17838476" cy="73016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77"/>
              </a:lnSpc>
            </a:pPr>
            <a:r>
              <a:rPr lang="en-US" sz="2400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Background:</a:t>
            </a:r>
            <a:r>
              <a:rPr lang="en-US" sz="24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</a:p>
          <a:p>
            <a:pPr algn="l">
              <a:lnSpc>
                <a:spcPts val="4077"/>
              </a:lnSpc>
            </a:pPr>
            <a:r>
              <a:rPr lang="en-US" sz="24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St. Thomas Hospital, a prominent healthcare facility in Accra, encountered a severe ransomware attack. Early on a Monday, an employee reported an inability to access critical hospital data. Upon investigation, </a:t>
            </a:r>
            <a:r>
              <a:rPr lang="en-US" sz="2400" b="1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IT department uncovered that external attackers had encrypted sensitive data and observed unusual network activity</a:t>
            </a:r>
            <a:r>
              <a:rPr lang="en-US" sz="24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The attackers demanded a significant ransom, threatening to publicly release the data and maintain the encryption unless their demands were met.</a:t>
            </a:r>
          </a:p>
          <a:p>
            <a:pPr algn="l">
              <a:lnSpc>
                <a:spcPts val="4077"/>
              </a:lnSpc>
            </a:pPr>
            <a:endParaRPr lang="en-US" sz="2400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l">
              <a:lnSpc>
                <a:spcPts val="4077"/>
              </a:lnSpc>
            </a:pPr>
            <a:r>
              <a:rPr lang="en-US" sz="2400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Objective: </a:t>
            </a:r>
            <a:r>
              <a:rPr lang="en-US" sz="24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Protect patient data and ensure strict adherence to HIPAA regulations and internal hospital policies.</a:t>
            </a:r>
          </a:p>
          <a:p>
            <a:pPr algn="l">
              <a:lnSpc>
                <a:spcPts val="4077"/>
              </a:lnSpc>
            </a:pPr>
            <a:endParaRPr lang="en-US" sz="2400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l">
              <a:lnSpc>
                <a:spcPts val="4077"/>
              </a:lnSpc>
            </a:pPr>
            <a:r>
              <a:rPr lang="en-US" sz="2400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Focus:</a:t>
            </a:r>
            <a:r>
              <a:rPr lang="en-US" sz="24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Develop an Incident Response Framework tailored for St. Thomas Hospital.</a:t>
            </a:r>
          </a:p>
          <a:p>
            <a:pPr algn="l">
              <a:lnSpc>
                <a:spcPts val="4077"/>
              </a:lnSpc>
            </a:pPr>
            <a:endParaRPr lang="en-US" sz="2400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l">
              <a:lnSpc>
                <a:spcPts val="4077"/>
              </a:lnSpc>
            </a:pPr>
            <a:r>
              <a:rPr lang="en-US" sz="2400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Framework:</a:t>
            </a:r>
            <a:r>
              <a:rPr lang="en-US" sz="24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Implementing the SANS Incident Response Framework, which includes the phases of Preparation, Identification, Containment, Eradication, Recovery, and Lessons Learned.</a:t>
            </a:r>
          </a:p>
          <a:p>
            <a:pPr algn="l">
              <a:lnSpc>
                <a:spcPts val="4077"/>
              </a:lnSpc>
            </a:pPr>
            <a:endParaRPr lang="en-US" sz="2400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l">
              <a:lnSpc>
                <a:spcPts val="4077"/>
              </a:lnSpc>
            </a:pPr>
            <a:r>
              <a:rPr lang="en-US" sz="2400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The ransom demanded: </a:t>
            </a:r>
            <a:r>
              <a:rPr lang="en-US" sz="24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20 Million Dollars  worth of  Bitcoins</a:t>
            </a:r>
          </a:p>
        </p:txBody>
      </p:sp>
    </p:spTree>
    <p:extLst>
      <p:ext uri="{BB962C8B-B14F-4D97-AF65-F5344CB8AC3E}">
        <p14:creationId xmlns:p14="http://schemas.microsoft.com/office/powerpoint/2010/main" val="41658768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43" y="643"/>
            <a:ext cx="18285714" cy="10285714"/>
            <a:chOff x="0" y="0"/>
            <a:chExt cx="24380952" cy="13714285"/>
          </a:xfrm>
        </p:grpSpPr>
        <p:sp>
          <p:nvSpPr>
            <p:cNvPr id="3" name="Freeform 3" descr="A blue and white rectangle with orange border  Description automatically generated"/>
            <p:cNvSpPr/>
            <p:nvPr/>
          </p:nvSpPr>
          <p:spPr>
            <a:xfrm>
              <a:off x="0" y="0"/>
              <a:ext cx="24380952" cy="13714222"/>
            </a:xfrm>
            <a:custGeom>
              <a:avLst/>
              <a:gdLst/>
              <a:ahLst/>
              <a:cxnLst/>
              <a:rect l="l" t="t" r="r" b="b"/>
              <a:pathLst>
                <a:path w="24380952" h="13714222">
                  <a:moveTo>
                    <a:pt x="0" y="0"/>
                  </a:moveTo>
                  <a:lnTo>
                    <a:pt x="24380952" y="0"/>
                  </a:lnTo>
                  <a:lnTo>
                    <a:pt x="24380952" y="13714222"/>
                  </a:lnTo>
                  <a:lnTo>
                    <a:pt x="0" y="137142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2718231" y="1638300"/>
            <a:ext cx="12851538" cy="24928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98"/>
              </a:lnSpc>
            </a:pPr>
            <a:r>
              <a:rPr lang="en-US" sz="4800" kern="1200" dirty="0">
                <a:solidFill>
                  <a:srgbClr val="FFFFFF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  <a:sym typeface="Times New Roman Bold"/>
              </a:rPr>
              <a:t>Ransomware Attack Flow</a:t>
            </a:r>
          </a:p>
          <a:p>
            <a:pPr algn="ctr">
              <a:lnSpc>
                <a:spcPts val="6598"/>
              </a:lnSpc>
            </a:pPr>
            <a:endParaRPr lang="en-US" sz="4800" spc="-163" dirty="0">
              <a:solidFill>
                <a:srgbClr val="FFFFFF"/>
              </a:solidFill>
              <a:latin typeface="Times New Roman Bold"/>
              <a:ea typeface="Times New Roman Bold"/>
              <a:cs typeface="Times New Roman Bold"/>
              <a:sym typeface="Times New Roman Bold"/>
            </a:endParaRPr>
          </a:p>
          <a:p>
            <a:pPr algn="l">
              <a:lnSpc>
                <a:spcPts val="6598"/>
              </a:lnSpc>
            </a:pPr>
            <a:endParaRPr lang="en-US" sz="5498" spc="-163" dirty="0">
              <a:solidFill>
                <a:srgbClr val="FFFFFF"/>
              </a:solidFill>
              <a:latin typeface="Times New Roman Bold"/>
              <a:ea typeface="Times New Roman Bold"/>
              <a:cs typeface="Times New Roman Bold"/>
              <a:sym typeface="Times New Roman Bold"/>
            </a:endParaRPr>
          </a:p>
        </p:txBody>
      </p:sp>
      <p:grpSp>
        <p:nvGrpSpPr>
          <p:cNvPr id="7" name="Group 2"/>
          <p:cNvGrpSpPr/>
          <p:nvPr/>
        </p:nvGrpSpPr>
        <p:grpSpPr>
          <a:xfrm>
            <a:off x="1600200" y="2884731"/>
            <a:ext cx="15087600" cy="6781800"/>
            <a:chOff x="0" y="0"/>
            <a:chExt cx="24149558" cy="10806938"/>
          </a:xfrm>
        </p:grpSpPr>
        <p:sp>
          <p:nvSpPr>
            <p:cNvPr id="8" name="Freeform 3"/>
            <p:cNvSpPr/>
            <p:nvPr/>
          </p:nvSpPr>
          <p:spPr>
            <a:xfrm>
              <a:off x="0" y="0"/>
              <a:ext cx="24149558" cy="10806938"/>
            </a:xfrm>
            <a:custGeom>
              <a:avLst/>
              <a:gdLst/>
              <a:ahLst/>
              <a:cxnLst/>
              <a:rect l="l" t="t" r="r" b="b"/>
              <a:pathLst>
                <a:path w="24149558" h="10806938">
                  <a:moveTo>
                    <a:pt x="0" y="0"/>
                  </a:moveTo>
                  <a:lnTo>
                    <a:pt x="24149558" y="0"/>
                  </a:lnTo>
                  <a:lnTo>
                    <a:pt x="24149558" y="10806938"/>
                  </a:lnTo>
                  <a:lnTo>
                    <a:pt x="0" y="108069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 dirty="0"/>
            </a:p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030133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299" y="0"/>
            <a:ext cx="18285714" cy="10285714"/>
            <a:chOff x="0" y="0"/>
            <a:chExt cx="24380952" cy="13714285"/>
          </a:xfrm>
        </p:grpSpPr>
        <p:sp>
          <p:nvSpPr>
            <p:cNvPr id="3" name="Freeform 3" descr="A blue and white rectangle with orange border  Description automatically generated"/>
            <p:cNvSpPr/>
            <p:nvPr/>
          </p:nvSpPr>
          <p:spPr>
            <a:xfrm>
              <a:off x="0" y="0"/>
              <a:ext cx="24380952" cy="13714222"/>
            </a:xfrm>
            <a:custGeom>
              <a:avLst/>
              <a:gdLst/>
              <a:ahLst/>
              <a:cxnLst/>
              <a:rect l="l" t="t" r="r" b="b"/>
              <a:pathLst>
                <a:path w="24380952" h="13714222">
                  <a:moveTo>
                    <a:pt x="0" y="0"/>
                  </a:moveTo>
                  <a:lnTo>
                    <a:pt x="24380952" y="0"/>
                  </a:lnTo>
                  <a:lnTo>
                    <a:pt x="24380952" y="13714222"/>
                  </a:lnTo>
                  <a:lnTo>
                    <a:pt x="0" y="137142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7467600" y="3009900"/>
            <a:ext cx="10668000" cy="6814210"/>
            <a:chOff x="0" y="0"/>
            <a:chExt cx="15735680" cy="974403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5735681" cy="9744075"/>
            </a:xfrm>
            <a:custGeom>
              <a:avLst/>
              <a:gdLst/>
              <a:ahLst/>
              <a:cxnLst/>
              <a:rect l="l" t="t" r="r" b="b"/>
              <a:pathLst>
                <a:path w="15735681" h="9744075">
                  <a:moveTo>
                    <a:pt x="0" y="0"/>
                  </a:moveTo>
                  <a:lnTo>
                    <a:pt x="15735681" y="0"/>
                  </a:lnTo>
                  <a:lnTo>
                    <a:pt x="15735681" y="9744075"/>
                  </a:lnTo>
                  <a:lnTo>
                    <a:pt x="0" y="97440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3291" r="-329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3460250" y="1675727"/>
            <a:ext cx="11368778" cy="17452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59"/>
              </a:lnSpc>
            </a:pPr>
            <a:r>
              <a:rPr lang="en-US" sz="4800" spc="-173" dirty="0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Ransomware.txt File on all Folders</a:t>
            </a:r>
          </a:p>
          <a:p>
            <a:pPr algn="ctr">
              <a:lnSpc>
                <a:spcPts val="6958"/>
              </a:lnSpc>
            </a:pPr>
            <a:endParaRPr lang="en-US" sz="5799" spc="-173" dirty="0">
              <a:solidFill>
                <a:srgbClr val="FFFFFF"/>
              </a:solidFill>
              <a:latin typeface="Times New Roman Bold"/>
              <a:ea typeface="Times New Roman Bold"/>
              <a:cs typeface="Times New Roman Bold"/>
              <a:sym typeface="Times New Roman Bold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558F1E2-6B19-A718-6981-97F2DDD39D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823" y="3048000"/>
            <a:ext cx="7224444" cy="6776137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286" y="-13716"/>
            <a:ext cx="18285714" cy="10285714"/>
            <a:chOff x="0" y="0"/>
            <a:chExt cx="24380952" cy="13714285"/>
          </a:xfrm>
        </p:grpSpPr>
        <p:sp>
          <p:nvSpPr>
            <p:cNvPr id="3" name="Freeform 3" descr="A blue and white rectangle with orange border  Description automatically generated"/>
            <p:cNvSpPr/>
            <p:nvPr/>
          </p:nvSpPr>
          <p:spPr>
            <a:xfrm>
              <a:off x="0" y="0"/>
              <a:ext cx="24380952" cy="13714222"/>
            </a:xfrm>
            <a:custGeom>
              <a:avLst/>
              <a:gdLst/>
              <a:ahLst/>
              <a:cxnLst/>
              <a:rect l="l" t="t" r="r" b="b"/>
              <a:pathLst>
                <a:path w="24380952" h="13714222">
                  <a:moveTo>
                    <a:pt x="0" y="0"/>
                  </a:moveTo>
                  <a:lnTo>
                    <a:pt x="24380952" y="0"/>
                  </a:lnTo>
                  <a:lnTo>
                    <a:pt x="24380952" y="13714222"/>
                  </a:lnTo>
                  <a:lnTo>
                    <a:pt x="0" y="137142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9829800" y="2781300"/>
            <a:ext cx="8088248" cy="7367216"/>
            <a:chOff x="0" y="0"/>
            <a:chExt cx="10223319" cy="927428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0223373" cy="9274302"/>
            </a:xfrm>
            <a:custGeom>
              <a:avLst/>
              <a:gdLst/>
              <a:ahLst/>
              <a:cxnLst/>
              <a:rect l="l" t="t" r="r" b="b"/>
              <a:pathLst>
                <a:path w="10223373" h="9274302">
                  <a:moveTo>
                    <a:pt x="0" y="0"/>
                  </a:moveTo>
                  <a:lnTo>
                    <a:pt x="10223373" y="0"/>
                  </a:lnTo>
                  <a:lnTo>
                    <a:pt x="10223373" y="9274302"/>
                  </a:lnTo>
                  <a:lnTo>
                    <a:pt x="0" y="92743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20" b="-20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674236" y="800100"/>
            <a:ext cx="14939527" cy="25956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889"/>
              </a:lnSpc>
            </a:pPr>
            <a:r>
              <a:rPr lang="en-US" sz="4400" spc="-171" dirty="0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Incident Response Stages for</a:t>
            </a:r>
          </a:p>
          <a:p>
            <a:pPr algn="ctr">
              <a:lnSpc>
                <a:spcPts val="6889"/>
              </a:lnSpc>
            </a:pPr>
            <a:r>
              <a:rPr lang="en-US" sz="4400" spc="-171" dirty="0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St Thomas Hospital</a:t>
            </a:r>
          </a:p>
          <a:p>
            <a:pPr algn="ctr">
              <a:lnSpc>
                <a:spcPts val="6889"/>
              </a:lnSpc>
            </a:pPr>
            <a:endParaRPr lang="en-US" sz="5400" spc="-171" dirty="0">
              <a:solidFill>
                <a:srgbClr val="FFFFFF"/>
              </a:solidFill>
              <a:latin typeface="Times New Roman Bold"/>
              <a:ea typeface="Times New Roman Bold"/>
              <a:cs typeface="Times New Roman Bold"/>
              <a:sym typeface="Times New Roman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52400" y="2957345"/>
            <a:ext cx="10325616" cy="67726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3809" lvl="2" indent="-214603" algn="just">
              <a:lnSpc>
                <a:spcPts val="3774"/>
              </a:lnSpc>
              <a:buFont typeface="Arial"/>
              <a:buChar char="⚬"/>
            </a:pPr>
            <a:r>
              <a:rPr lang="en-US" sz="2400" spc="-84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Develop processes and procedures for incident response which will avoid critical steps being missed during the incident.</a:t>
            </a:r>
          </a:p>
          <a:p>
            <a:pPr marL="643809" lvl="2" indent="-214603" algn="just">
              <a:lnSpc>
                <a:spcPts val="3774"/>
              </a:lnSpc>
            </a:pPr>
            <a:endParaRPr lang="en-US" sz="2400" spc="-84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43809" lvl="2" indent="-214603" algn="just">
              <a:lnSpc>
                <a:spcPts val="3774"/>
              </a:lnSpc>
              <a:buFont typeface="Arial"/>
              <a:buChar char="⚬"/>
            </a:pPr>
            <a:r>
              <a:rPr lang="en-US" sz="2400" spc="-84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Stakeholders should be known and informed and their roles should be identified.</a:t>
            </a:r>
          </a:p>
          <a:p>
            <a:pPr marL="643809" lvl="2" indent="-214603" algn="just">
              <a:lnSpc>
                <a:spcPts val="3774"/>
              </a:lnSpc>
            </a:pPr>
            <a:endParaRPr lang="en-US" sz="2400" spc="-84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43809" lvl="2" indent="-214603" algn="just">
              <a:lnSpc>
                <a:spcPts val="3774"/>
              </a:lnSpc>
              <a:buFont typeface="Arial"/>
              <a:buChar char="⚬"/>
            </a:pPr>
            <a:r>
              <a:rPr lang="en-US" sz="2400" spc="-84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Prepare a communication plan for effective incident response.</a:t>
            </a:r>
          </a:p>
          <a:p>
            <a:pPr marL="643809" lvl="2" indent="-214603" algn="just">
              <a:lnSpc>
                <a:spcPts val="3774"/>
              </a:lnSpc>
            </a:pPr>
            <a:endParaRPr lang="en-US" sz="2400" spc="-84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43809" lvl="2" indent="-214603" algn="just">
              <a:lnSpc>
                <a:spcPts val="3774"/>
              </a:lnSpc>
              <a:buFont typeface="Arial"/>
              <a:buChar char="⚬"/>
            </a:pPr>
            <a:r>
              <a:rPr lang="en-US" sz="2400" b="1" spc="-84" dirty="0">
                <a:latin typeface="Times New Roman"/>
                <a:ea typeface="Times New Roman"/>
                <a:cs typeface="Times New Roman"/>
                <a:sym typeface="Times New Roman"/>
              </a:rPr>
              <a:t>The SANS Response phases:</a:t>
            </a:r>
          </a:p>
          <a:p>
            <a:pPr marL="1400756" lvl="3" indent="-514350" algn="just">
              <a:lnSpc>
                <a:spcPts val="3774"/>
              </a:lnSpc>
              <a:buFont typeface="+mj-lt"/>
              <a:buAutoNum type="arabicPeriod"/>
            </a:pPr>
            <a:r>
              <a:rPr lang="en-US" sz="2400" b="1" spc="-84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Preparation</a:t>
            </a:r>
            <a:r>
              <a:rPr lang="en-US" sz="2400" spc="-84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preparing to get ready to handle the incident</a:t>
            </a:r>
          </a:p>
          <a:p>
            <a:pPr marL="1400756" lvl="3" indent="-514350" algn="just">
              <a:lnSpc>
                <a:spcPts val="3774"/>
              </a:lnSpc>
              <a:buFont typeface="+mj-lt"/>
              <a:buAutoNum type="arabicPeriod"/>
            </a:pPr>
            <a:r>
              <a:rPr lang="en-US" sz="2400" b="1" spc="-84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Identification</a:t>
            </a:r>
            <a:r>
              <a:rPr lang="en-US" sz="2400" spc="-84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detect the incident</a:t>
            </a:r>
          </a:p>
          <a:p>
            <a:pPr marL="1400756" lvl="3" indent="-514350" algn="just">
              <a:lnSpc>
                <a:spcPts val="3774"/>
              </a:lnSpc>
              <a:buFont typeface="+mj-lt"/>
              <a:buAutoNum type="arabicPeriod"/>
            </a:pPr>
            <a:r>
              <a:rPr lang="en-US" sz="2400" b="1" spc="-84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Containment</a:t>
            </a:r>
            <a:r>
              <a:rPr lang="en-US" sz="2400" spc="-84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limiting the impact of the incident</a:t>
            </a:r>
          </a:p>
          <a:p>
            <a:pPr marL="1400756" lvl="3" indent="-514350" algn="just">
              <a:lnSpc>
                <a:spcPts val="3774"/>
              </a:lnSpc>
              <a:buFont typeface="+mj-lt"/>
              <a:buAutoNum type="arabicPeriod"/>
            </a:pPr>
            <a:r>
              <a:rPr lang="en-US" sz="2400" b="1" spc="-84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Eradication</a:t>
            </a:r>
            <a:r>
              <a:rPr lang="en-US" sz="2400" spc="-84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removing the threat </a:t>
            </a:r>
          </a:p>
          <a:p>
            <a:pPr marL="1400756" lvl="3" indent="-514350" algn="just">
              <a:lnSpc>
                <a:spcPts val="3774"/>
              </a:lnSpc>
              <a:buFont typeface="+mj-lt"/>
              <a:buAutoNum type="arabicPeriod"/>
            </a:pPr>
            <a:r>
              <a:rPr lang="en-US" sz="2400" b="1" spc="-84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Recovery</a:t>
            </a:r>
            <a:r>
              <a:rPr lang="en-US" sz="2400" spc="-84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recover to operational stage </a:t>
            </a:r>
          </a:p>
          <a:p>
            <a:pPr marL="1400756" lvl="3" indent="-514350" algn="just">
              <a:lnSpc>
                <a:spcPts val="3774"/>
              </a:lnSpc>
              <a:buFont typeface="+mj-lt"/>
              <a:buAutoNum type="arabicPeriod"/>
            </a:pPr>
            <a:r>
              <a:rPr lang="en-US" sz="2400" b="1" spc="-84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Lesson</a:t>
            </a:r>
            <a:r>
              <a:rPr lang="en-US" sz="2400" spc="-84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learned: document and improve the process.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43" y="643"/>
            <a:ext cx="18285714" cy="10285714"/>
            <a:chOff x="0" y="0"/>
            <a:chExt cx="24380952" cy="13714285"/>
          </a:xfrm>
        </p:grpSpPr>
        <p:sp>
          <p:nvSpPr>
            <p:cNvPr id="3" name="Freeform 3" descr="A blue and white rectangle with orange border  Description automatically generated"/>
            <p:cNvSpPr/>
            <p:nvPr/>
          </p:nvSpPr>
          <p:spPr>
            <a:xfrm>
              <a:off x="0" y="0"/>
              <a:ext cx="24380952" cy="13714222"/>
            </a:xfrm>
            <a:custGeom>
              <a:avLst/>
              <a:gdLst/>
              <a:ahLst/>
              <a:cxnLst/>
              <a:rect l="l" t="t" r="r" b="b"/>
              <a:pathLst>
                <a:path w="24380952" h="13714222">
                  <a:moveTo>
                    <a:pt x="0" y="0"/>
                  </a:moveTo>
                  <a:lnTo>
                    <a:pt x="24380952" y="0"/>
                  </a:lnTo>
                  <a:lnTo>
                    <a:pt x="24380952" y="13714222"/>
                  </a:lnTo>
                  <a:lnTo>
                    <a:pt x="0" y="137142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36074" y="4536657"/>
            <a:ext cx="5860521" cy="4014056"/>
            <a:chOff x="0" y="0"/>
            <a:chExt cx="9763313" cy="668720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9763252" cy="6687185"/>
            </a:xfrm>
            <a:custGeom>
              <a:avLst/>
              <a:gdLst/>
              <a:ahLst/>
              <a:cxnLst/>
              <a:rect l="l" t="t" r="r" b="b"/>
              <a:pathLst>
                <a:path w="9763252" h="6687185">
                  <a:moveTo>
                    <a:pt x="0" y="0"/>
                  </a:moveTo>
                  <a:lnTo>
                    <a:pt x="9763252" y="0"/>
                  </a:lnTo>
                  <a:lnTo>
                    <a:pt x="9763252" y="6687185"/>
                  </a:lnTo>
                  <a:lnTo>
                    <a:pt x="0" y="66871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5996595" y="1331512"/>
            <a:ext cx="5821897" cy="8451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273590" lvl="1" indent="-636795" algn="ctr">
              <a:lnSpc>
                <a:spcPts val="7079"/>
              </a:lnSpc>
              <a:buAutoNum type="arabicPeriod"/>
            </a:pPr>
            <a:r>
              <a:rPr lang="en-US" sz="4800" spc="-175" dirty="0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Preparation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0" y="2890111"/>
            <a:ext cx="14807120" cy="4787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99"/>
              </a:lnSpc>
            </a:pPr>
            <a:r>
              <a:rPr lang="en-US" sz="2850" spc="-79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Objective: </a:t>
            </a:r>
            <a:r>
              <a:rPr lang="en-US" sz="2850" spc="-7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Ensure systems are ready to prevent and respond to ransomware attacks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935214" y="3346171"/>
            <a:ext cx="11766556" cy="38116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400" spc="-77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Steps:</a:t>
            </a:r>
          </a:p>
          <a:p>
            <a:pPr marL="640098" lvl="2" indent="-213366" algn="just">
              <a:lnSpc>
                <a:spcPct val="150000"/>
              </a:lnSpc>
              <a:buFont typeface="Arial"/>
              <a:buChar char="⚬"/>
            </a:pPr>
            <a:r>
              <a:rPr lang="en-US" sz="2400" spc="-77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Securely back up critical patient data regularly.</a:t>
            </a:r>
          </a:p>
          <a:p>
            <a:pPr marL="640098" lvl="2" indent="-213366" algn="just">
              <a:lnSpc>
                <a:spcPct val="150000"/>
              </a:lnSpc>
              <a:buFont typeface="Arial"/>
              <a:buChar char="⚬"/>
            </a:pPr>
            <a:r>
              <a:rPr lang="en-US" sz="2400" spc="-77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Take an inventory of assets in the healthcare center</a:t>
            </a:r>
          </a:p>
          <a:p>
            <a:pPr marL="640098" lvl="2" indent="-213366" algn="just">
              <a:lnSpc>
                <a:spcPct val="150000"/>
              </a:lnSpc>
              <a:buFont typeface="Arial"/>
              <a:buChar char="⚬"/>
            </a:pPr>
            <a:r>
              <a:rPr lang="en-US" sz="2400" spc="-77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Prepare internal and external communication plan</a:t>
            </a:r>
          </a:p>
          <a:p>
            <a:pPr marL="640098" lvl="2" indent="-213366" algn="just">
              <a:lnSpc>
                <a:spcPct val="150000"/>
              </a:lnSpc>
              <a:buFont typeface="Arial"/>
              <a:buChar char="⚬"/>
            </a:pPr>
            <a:r>
              <a:rPr lang="en-US" sz="2400" spc="-77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User Training: Train staff to recognize and respond to phishing and ransomware threats.</a:t>
            </a:r>
          </a:p>
          <a:p>
            <a:pPr marL="640098" lvl="2" indent="-213366" algn="just">
              <a:lnSpc>
                <a:spcPct val="150000"/>
              </a:lnSpc>
              <a:buFont typeface="Arial"/>
              <a:buChar char="⚬"/>
            </a:pPr>
            <a:r>
              <a:rPr lang="en-US" sz="2400" spc="-77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Assets &amp; Patch Management: Regularly update all systems and software to patch vulnerabilities.</a:t>
            </a:r>
          </a:p>
          <a:p>
            <a:pPr marL="640098" lvl="2" indent="-213366" algn="just">
              <a:lnSpc>
                <a:spcPct val="150000"/>
              </a:lnSpc>
              <a:buFont typeface="Arial"/>
              <a:buChar char="⚬"/>
            </a:pPr>
            <a:r>
              <a:rPr lang="en-US" sz="2400" spc="-77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Implement antivirus, endpoint detection, and network monitoring tools.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996558" y="7404571"/>
            <a:ext cx="8630286" cy="21551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40"/>
              </a:lnSpc>
            </a:pPr>
            <a:r>
              <a:rPr lang="en-US" sz="2400" spc="-77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Tools:</a:t>
            </a:r>
          </a:p>
          <a:p>
            <a:pPr marL="640097" lvl="2" indent="-213366" algn="just">
              <a:lnSpc>
                <a:spcPts val="3340"/>
              </a:lnSpc>
              <a:buFont typeface="Arial"/>
              <a:buChar char="⚬"/>
            </a:pPr>
            <a:r>
              <a:rPr lang="en-US" sz="2400" spc="-77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Backup Software: Veeam, Acronis</a:t>
            </a:r>
          </a:p>
          <a:p>
            <a:pPr marL="640097" lvl="2" indent="-213366" algn="just">
              <a:lnSpc>
                <a:spcPts val="3340"/>
              </a:lnSpc>
              <a:buFont typeface="Arial"/>
              <a:buChar char="⚬"/>
            </a:pPr>
            <a:r>
              <a:rPr lang="en-US" sz="2400" spc="-77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Training Platforms:KnowBe4, </a:t>
            </a:r>
            <a:r>
              <a:rPr lang="en-US" sz="2400" spc="-77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Cofense</a:t>
            </a:r>
            <a:endParaRPr lang="en-US" sz="2400" spc="-77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40097" lvl="2" indent="-213366" algn="just">
              <a:lnSpc>
                <a:spcPts val="3340"/>
              </a:lnSpc>
              <a:buFont typeface="Arial"/>
              <a:buChar char="⚬"/>
            </a:pPr>
            <a:r>
              <a:rPr lang="en-US" sz="2400" spc="-77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Patch Management: ManageEngine, </a:t>
            </a:r>
            <a:r>
              <a:rPr lang="en-US" sz="2400" spc="-77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Automox</a:t>
            </a:r>
            <a:endParaRPr lang="en-US" sz="2400" spc="-77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40097" lvl="2" indent="-213366" algn="just">
              <a:lnSpc>
                <a:spcPts val="3340"/>
              </a:lnSpc>
              <a:buFont typeface="Arial"/>
              <a:buChar char="⚬"/>
            </a:pPr>
            <a:r>
              <a:rPr lang="en-US" sz="2400" spc="-77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EDR Tools: Carbon Black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133600" y="9692666"/>
            <a:ext cx="11569009" cy="389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80"/>
              </a:lnSpc>
            </a:pPr>
            <a:r>
              <a:rPr lang="en-US" sz="2400" spc="-76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HIPAA Regulation: </a:t>
            </a:r>
            <a:r>
              <a:rPr lang="en-US" sz="2400" spc="-76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Requires regular data backups and disaster recovery plans.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A blue and white rectangle  Description automatically generated"/>
          <p:cNvSpPr/>
          <p:nvPr/>
        </p:nvSpPr>
        <p:spPr>
          <a:xfrm>
            <a:off x="2286" y="-107403"/>
            <a:ext cx="18285714" cy="10385611"/>
          </a:xfrm>
          <a:custGeom>
            <a:avLst/>
            <a:gdLst/>
            <a:ahLst/>
            <a:cxnLst/>
            <a:rect l="l" t="t" r="r" b="b"/>
            <a:pathLst>
              <a:path w="18285714" h="10385611">
                <a:moveTo>
                  <a:pt x="0" y="0"/>
                </a:moveTo>
                <a:lnTo>
                  <a:pt x="18285714" y="0"/>
                </a:lnTo>
                <a:lnTo>
                  <a:pt x="18285714" y="10385611"/>
                </a:lnTo>
                <a:lnTo>
                  <a:pt x="0" y="1038561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85" r="-485"/>
            </a:stretch>
          </a:blipFill>
        </p:spPr>
        <p:txBody>
          <a:bodyPr/>
          <a:lstStyle/>
          <a:p>
            <a:endParaRPr lang="en-US">
              <a:solidFill>
                <a:srgbClr val="FFFF00"/>
              </a:solidFill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7772400" y="49305"/>
            <a:ext cx="8641277" cy="10287000"/>
          </a:xfrm>
          <a:custGeom>
            <a:avLst/>
            <a:gdLst/>
            <a:ahLst/>
            <a:cxnLst/>
            <a:rect l="l" t="t" r="r" b="b"/>
            <a:pathLst>
              <a:path w="8293645" h="10287000">
                <a:moveTo>
                  <a:pt x="0" y="0"/>
                </a:moveTo>
                <a:lnTo>
                  <a:pt x="8293646" y="0"/>
                </a:lnTo>
                <a:lnTo>
                  <a:pt x="829364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837" r="-283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609600" y="3238500"/>
            <a:ext cx="4732328" cy="30357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99"/>
              </a:lnSpc>
            </a:pPr>
            <a:r>
              <a:rPr lang="en-US" sz="4400" spc="-149" dirty="0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Sample Incident Response Playbook for St Thomas Hospital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3ABBEB-E2DE-3449-E690-682BF839F0AA}"/>
              </a:ext>
            </a:extLst>
          </p:cNvPr>
          <p:cNvSpPr txBox="1"/>
          <p:nvPr/>
        </p:nvSpPr>
        <p:spPr>
          <a:xfrm>
            <a:off x="7620000" y="419100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NG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67160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35025" y="1328337"/>
            <a:ext cx="15626619" cy="8435364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39"/>
          <p:cNvSpPr txBox="1"/>
          <p:nvPr/>
        </p:nvSpPr>
        <p:spPr>
          <a:xfrm>
            <a:off x="1768152" y="109900"/>
            <a:ext cx="14751695" cy="630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spAutoFit/>
          </a:bodyPr>
          <a:lstStyle/>
          <a:p>
            <a:pPr algn="ctr"/>
            <a:r>
              <a:rPr lang="en-US" sz="3200" b="1" dirty="0">
                <a:solidFill>
                  <a:srgbClr val="3A3838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Ransomware Incident Response Playbook – 2.  Identification Stage 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7AD4AC-8726-6995-F438-3491347F58EB}"/>
              </a:ext>
            </a:extLst>
          </p:cNvPr>
          <p:cNvSpPr txBox="1"/>
          <p:nvPr/>
        </p:nvSpPr>
        <p:spPr>
          <a:xfrm>
            <a:off x="3200400" y="740781"/>
            <a:ext cx="9144000" cy="5611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3995"/>
              </a:lnSpc>
            </a:pPr>
            <a:r>
              <a:rPr lang="en-US" sz="2400" spc="-93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Objective: </a:t>
            </a:r>
            <a:r>
              <a:rPr lang="en-US" sz="2400" spc="-93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Detect and confirm ransomware infections early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EE1D11-3200-2F3B-6FD5-4117C64DA6B2}"/>
              </a:ext>
            </a:extLst>
          </p:cNvPr>
          <p:cNvSpPr txBox="1"/>
          <p:nvPr/>
        </p:nvSpPr>
        <p:spPr>
          <a:xfrm>
            <a:off x="4038600" y="9559251"/>
            <a:ext cx="9144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spc="-91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HIPAA Regulation: </a:t>
            </a:r>
            <a:r>
              <a:rPr lang="en-US" sz="2000" spc="-91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Requirements encourages entities to implement monitoring mechanisms</a:t>
            </a:r>
            <a:endParaRPr lang="en-NG" sz="200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Google Shape;301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24200" y="1479762"/>
            <a:ext cx="13296900" cy="7352749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41"/>
          <p:cNvSpPr txBox="1"/>
          <p:nvPr/>
        </p:nvSpPr>
        <p:spPr>
          <a:xfrm>
            <a:off x="3352800" y="87338"/>
            <a:ext cx="16795100" cy="630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sp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Ransomware Incident Response Playbook – 3. Containment Stage</a:t>
            </a:r>
            <a:endParaRPr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9">
            <a:extLst>
              <a:ext uri="{FF2B5EF4-FFF2-40B4-BE49-F238E27FC236}">
                <a16:creationId xmlns:a16="http://schemas.microsoft.com/office/drawing/2014/main" id="{60D6E78E-0A11-E129-B299-157D083D1BC6}"/>
              </a:ext>
            </a:extLst>
          </p:cNvPr>
          <p:cNvSpPr txBox="1"/>
          <p:nvPr/>
        </p:nvSpPr>
        <p:spPr>
          <a:xfrm>
            <a:off x="24384" y="6826724"/>
            <a:ext cx="9329928" cy="21496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spc="-89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Tools:</a:t>
            </a:r>
          </a:p>
          <a:p>
            <a:pPr marL="738383" lvl="2" indent="-246128" algn="l">
              <a:lnSpc>
                <a:spcPct val="150000"/>
              </a:lnSpc>
              <a:buFont typeface="Arial"/>
              <a:buChar char="⚬"/>
            </a:pPr>
            <a:r>
              <a:rPr lang="en-US" sz="2400" spc="-8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Network Segmentation: Cisco Firepower, Palo Alto Networks</a:t>
            </a:r>
          </a:p>
          <a:p>
            <a:pPr marL="738383" lvl="2" indent="-246128" algn="l">
              <a:lnSpc>
                <a:spcPct val="150000"/>
              </a:lnSpc>
              <a:buFont typeface="Arial"/>
              <a:buChar char="⚬"/>
            </a:pPr>
            <a:r>
              <a:rPr lang="en-US" sz="2400" spc="-8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Firewall Solutions: Check Point, Fortinet</a:t>
            </a:r>
          </a:p>
          <a:p>
            <a:pPr marL="738383" lvl="2" indent="-246128" algn="l">
              <a:lnSpc>
                <a:spcPct val="150000"/>
              </a:lnSpc>
              <a:buFont typeface="Arial"/>
              <a:buChar char="⚬"/>
            </a:pPr>
            <a:r>
              <a:rPr lang="en-US" sz="2400" spc="-8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EDR:  CrowdStrike Falcon, Carbon Black, or Microsoft Defender ATP</a:t>
            </a:r>
          </a:p>
        </p:txBody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39811F89-6734-F405-1FA4-B770BDB9F7F9}"/>
              </a:ext>
            </a:extLst>
          </p:cNvPr>
          <p:cNvSpPr txBox="1"/>
          <p:nvPr/>
        </p:nvSpPr>
        <p:spPr>
          <a:xfrm>
            <a:off x="3886200" y="846588"/>
            <a:ext cx="10242947" cy="4664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115"/>
              </a:lnSpc>
            </a:pPr>
            <a:r>
              <a:rPr lang="en-US" sz="2400" spc="-96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Objective: </a:t>
            </a:r>
            <a:r>
              <a:rPr lang="en-US" sz="2400" spc="-96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Prevent the spread of ransomware within the network</a:t>
            </a:r>
          </a:p>
        </p:txBody>
      </p:sp>
      <p:sp>
        <p:nvSpPr>
          <p:cNvPr id="4" name="TextBox 10">
            <a:extLst>
              <a:ext uri="{FF2B5EF4-FFF2-40B4-BE49-F238E27FC236}">
                <a16:creationId xmlns:a16="http://schemas.microsoft.com/office/drawing/2014/main" id="{292A23C2-3AE9-F07A-4643-B8E91FEE56A2}"/>
              </a:ext>
            </a:extLst>
          </p:cNvPr>
          <p:cNvSpPr txBox="1"/>
          <p:nvPr/>
        </p:nvSpPr>
        <p:spPr>
          <a:xfrm>
            <a:off x="3823355" y="9735601"/>
            <a:ext cx="10338435" cy="4760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34"/>
              </a:lnSpc>
            </a:pPr>
            <a:r>
              <a:rPr lang="en-US" sz="2400" spc="-99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HIPPA Regulation:</a:t>
            </a:r>
            <a:r>
              <a:rPr lang="en-US" sz="2400" spc="-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Enforces access control measures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337;p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96200" y="1567854"/>
            <a:ext cx="10134600" cy="7848600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48"/>
          <p:cNvSpPr txBox="1"/>
          <p:nvPr/>
        </p:nvSpPr>
        <p:spPr>
          <a:xfrm>
            <a:off x="3363396" y="63368"/>
            <a:ext cx="11658600" cy="692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spAutoFit/>
          </a:bodyPr>
          <a:lstStyle/>
          <a:p>
            <a:pPr algn="ctr"/>
            <a:r>
              <a:rPr lang="en-US" sz="3200" b="1" dirty="0">
                <a:highlight>
                  <a:srgbClr val="FFFFFF"/>
                </a:highlight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Ransomware Incident Response</a:t>
            </a:r>
            <a:r>
              <a:rPr lang="en-US" dirty="0"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3200" b="1" dirty="0">
                <a:highlight>
                  <a:srgbClr val="FFFFFF"/>
                </a:highlight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Playbook –</a:t>
            </a:r>
            <a:r>
              <a:rPr lang="en-US" dirty="0"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3600" b="1" dirty="0"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4</a:t>
            </a:r>
            <a:r>
              <a:rPr lang="en-US" b="1" dirty="0"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.   </a:t>
            </a:r>
            <a:r>
              <a:rPr lang="en-US" sz="3200" b="1" dirty="0">
                <a:highlight>
                  <a:srgbClr val="FFFFFF"/>
                </a:highlight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Remediation</a:t>
            </a:r>
            <a:r>
              <a:rPr lang="en-US" dirty="0"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3200" b="1" dirty="0">
                <a:highlight>
                  <a:srgbClr val="FFFFFF"/>
                </a:highlight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Stage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7">
            <a:extLst>
              <a:ext uri="{FF2B5EF4-FFF2-40B4-BE49-F238E27FC236}">
                <a16:creationId xmlns:a16="http://schemas.microsoft.com/office/drawing/2014/main" id="{DA06A542-2032-C081-9A75-EABFE6E99850}"/>
              </a:ext>
            </a:extLst>
          </p:cNvPr>
          <p:cNvSpPr txBox="1"/>
          <p:nvPr/>
        </p:nvSpPr>
        <p:spPr>
          <a:xfrm>
            <a:off x="2643306" y="870546"/>
            <a:ext cx="12378690" cy="4472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76"/>
              </a:lnSpc>
            </a:pPr>
            <a:r>
              <a:rPr lang="en-US" sz="2400" spc="-91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Objective: </a:t>
            </a:r>
            <a:r>
              <a:rPr lang="en-US" sz="2400" spc="-91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Completely remove ransomware from affected systems</a:t>
            </a:r>
          </a:p>
        </p:txBody>
      </p:sp>
      <p:sp>
        <p:nvSpPr>
          <p:cNvPr id="3" name="TextBox 8">
            <a:extLst>
              <a:ext uri="{FF2B5EF4-FFF2-40B4-BE49-F238E27FC236}">
                <a16:creationId xmlns:a16="http://schemas.microsoft.com/office/drawing/2014/main" id="{6987FF4F-0C70-BFA3-4ADE-E09B7C736D5E}"/>
              </a:ext>
            </a:extLst>
          </p:cNvPr>
          <p:cNvSpPr txBox="1"/>
          <p:nvPr/>
        </p:nvSpPr>
        <p:spPr>
          <a:xfrm>
            <a:off x="361172" y="2703457"/>
            <a:ext cx="9464762" cy="18995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63"/>
              </a:lnSpc>
            </a:pPr>
            <a:r>
              <a:rPr lang="en-US" sz="2000" spc="-87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Steps:</a:t>
            </a:r>
          </a:p>
          <a:p>
            <a:pPr marL="721256" lvl="2" indent="-240419" algn="l">
              <a:lnSpc>
                <a:spcPts val="3763"/>
              </a:lnSpc>
              <a:buFont typeface="Arial"/>
              <a:buChar char="⚬"/>
            </a:pPr>
            <a:r>
              <a:rPr lang="en-US" sz="2000" spc="-87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 antivirus and anti-malware tools to clean infected systems.</a:t>
            </a:r>
          </a:p>
          <a:p>
            <a:pPr marL="721256" lvl="2" indent="-240419" algn="l">
              <a:lnSpc>
                <a:spcPts val="3763"/>
              </a:lnSpc>
              <a:buFont typeface="Arial"/>
              <a:buChar char="⚬"/>
            </a:pPr>
            <a:r>
              <a:rPr lang="en-US" sz="2000" spc="-87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Conduct forensic analysis to determine how the ransomware entered.</a:t>
            </a:r>
          </a:p>
          <a:p>
            <a:pPr marL="721256" lvl="2" indent="-240419" algn="l">
              <a:lnSpc>
                <a:spcPts val="3763"/>
              </a:lnSpc>
              <a:buFont typeface="Arial"/>
              <a:buChar char="⚬"/>
            </a:pPr>
            <a:r>
              <a:rPr lang="en-US" sz="2000" spc="-87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Resetting passwords on all accounts especially compromised system</a:t>
            </a:r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2E036B0C-86BA-41AA-20BC-61774FB4454D}"/>
              </a:ext>
            </a:extLst>
          </p:cNvPr>
          <p:cNvSpPr txBox="1"/>
          <p:nvPr/>
        </p:nvSpPr>
        <p:spPr>
          <a:xfrm>
            <a:off x="361172" y="6286500"/>
            <a:ext cx="6781800" cy="18875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758"/>
              </a:lnSpc>
            </a:pPr>
            <a:r>
              <a:rPr lang="en-US" sz="2000" spc="-87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Tools:</a:t>
            </a:r>
          </a:p>
          <a:p>
            <a:pPr marL="720194" lvl="2" indent="-240065" algn="l">
              <a:lnSpc>
                <a:spcPts val="3758"/>
              </a:lnSpc>
              <a:buFont typeface="Arial"/>
              <a:buChar char="⚬"/>
            </a:pPr>
            <a:r>
              <a:rPr lang="en-US" sz="2000" spc="-87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Antivirus Software: Bitdefender, Norton</a:t>
            </a:r>
          </a:p>
          <a:p>
            <a:pPr marL="720191" lvl="2" indent="-240064" algn="l">
              <a:lnSpc>
                <a:spcPts val="3758"/>
              </a:lnSpc>
              <a:buFont typeface="Arial"/>
              <a:buChar char="⚬"/>
            </a:pPr>
            <a:r>
              <a:rPr lang="en-US" sz="2000" spc="-87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Forensic Tools: EnCase, FTK (Forensic Toolkit</a:t>
            </a:r>
          </a:p>
          <a:p>
            <a:pPr marL="720191" lvl="2" indent="-240064" algn="l">
              <a:lnSpc>
                <a:spcPts val="3758"/>
              </a:lnSpc>
              <a:buFont typeface="Arial"/>
              <a:buChar char="⚬"/>
            </a:pPr>
            <a:r>
              <a:rPr lang="en-US" sz="2000" spc="-87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XDR: DLP, </a:t>
            </a:r>
            <a:r>
              <a:rPr lang="en-US" sz="2000" spc="-87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TheHive</a:t>
            </a:r>
            <a:r>
              <a:rPr lang="en-US" sz="2000" spc="-87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Magnet Axiom, CrowdStrike Falcon 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5E1CA7-0D71-128D-56DA-831478EF24EF}"/>
              </a:ext>
            </a:extLst>
          </p:cNvPr>
          <p:cNvSpPr txBox="1"/>
          <p:nvPr/>
        </p:nvSpPr>
        <p:spPr>
          <a:xfrm>
            <a:off x="681934" y="9231788"/>
            <a:ext cx="9144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spc="-93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HIPAA Regulation: </a:t>
            </a:r>
            <a:r>
              <a:rPr lang="en-US" sz="2400" spc="-93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Mandates thorough investigations of security incidents</a:t>
            </a:r>
            <a:endParaRPr lang="en-NG" sz="2400" dirty="0"/>
          </a:p>
        </p:txBody>
      </p:sp>
    </p:spTree>
    <p:extLst>
      <p:ext uri="{BB962C8B-B14F-4D97-AF65-F5344CB8AC3E}">
        <p14:creationId xmlns:p14="http://schemas.microsoft.com/office/powerpoint/2010/main" val="39236814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286" y="-53229"/>
            <a:ext cx="18285714" cy="10285667"/>
            <a:chOff x="0" y="0"/>
            <a:chExt cx="24380952" cy="13714222"/>
          </a:xfrm>
        </p:grpSpPr>
        <p:sp>
          <p:nvSpPr>
            <p:cNvPr id="3" name="Freeform 3" descr="A blue and white rectangle with orange border  Description automatically generated"/>
            <p:cNvSpPr/>
            <p:nvPr/>
          </p:nvSpPr>
          <p:spPr>
            <a:xfrm>
              <a:off x="0" y="0"/>
              <a:ext cx="24380952" cy="13714222"/>
            </a:xfrm>
            <a:custGeom>
              <a:avLst/>
              <a:gdLst/>
              <a:ahLst/>
              <a:cxnLst/>
              <a:rect l="l" t="t" r="r" b="b"/>
              <a:pathLst>
                <a:path w="24380952" h="13714222">
                  <a:moveTo>
                    <a:pt x="0" y="0"/>
                  </a:moveTo>
                  <a:lnTo>
                    <a:pt x="24380952" y="0"/>
                  </a:lnTo>
                  <a:lnTo>
                    <a:pt x="24380952" y="13714222"/>
                  </a:lnTo>
                  <a:lnTo>
                    <a:pt x="0" y="137142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Freeform 4"/>
          <p:cNvSpPr/>
          <p:nvPr/>
        </p:nvSpPr>
        <p:spPr>
          <a:xfrm>
            <a:off x="8080979" y="2781300"/>
            <a:ext cx="10207021" cy="7505700"/>
          </a:xfrm>
          <a:custGeom>
            <a:avLst/>
            <a:gdLst/>
            <a:ahLst/>
            <a:cxnLst/>
            <a:rect l="l" t="t" r="r" b="b"/>
            <a:pathLst>
              <a:path w="10207021" h="7709828">
                <a:moveTo>
                  <a:pt x="0" y="0"/>
                </a:moveTo>
                <a:lnTo>
                  <a:pt x="10207021" y="0"/>
                </a:lnTo>
                <a:lnTo>
                  <a:pt x="10207021" y="7709828"/>
                </a:lnTo>
                <a:lnTo>
                  <a:pt x="0" y="77098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56" r="-35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0" y="6232061"/>
            <a:ext cx="7900237" cy="2331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8"/>
              </a:lnSpc>
            </a:pPr>
            <a:r>
              <a:rPr lang="en-US" sz="2999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Objective: </a:t>
            </a:r>
          </a:p>
          <a:p>
            <a:pPr algn="ctr">
              <a:lnSpc>
                <a:spcPts val="5038"/>
              </a:lnSpc>
            </a:pPr>
            <a:r>
              <a:rPr lang="en-US" sz="2999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Protecting Patient Data and Complying with Healthcare Regulations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49901" y="3841282"/>
            <a:ext cx="6869076" cy="21275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200" b="1" spc="-106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Aim: </a:t>
            </a:r>
          </a:p>
          <a:p>
            <a:pPr algn="ctr">
              <a:lnSpc>
                <a:spcPct val="150000"/>
              </a:lnSpc>
            </a:pPr>
            <a:r>
              <a:rPr lang="en-US" sz="3200" b="1" spc="-111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Creating an SANS Incident Framework for Healthcare Organization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26760" y="8827055"/>
            <a:ext cx="6515358" cy="5710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38"/>
              </a:lnSpc>
            </a:pPr>
            <a:r>
              <a:rPr lang="en-US" sz="2999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Date: 15th August 2024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85800" y="3047896"/>
            <a:ext cx="6109280" cy="5770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38"/>
              </a:lnSpc>
            </a:pPr>
            <a:r>
              <a:rPr lang="en-US" sz="3200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Group Number 5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37" b="-37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1849480" y="4424332"/>
            <a:ext cx="6438520" cy="4833968"/>
            <a:chOff x="0" y="0"/>
            <a:chExt cx="12209151" cy="916649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2209145" cy="9166480"/>
            </a:xfrm>
            <a:custGeom>
              <a:avLst/>
              <a:gdLst/>
              <a:ahLst/>
              <a:cxnLst/>
              <a:rect l="l" t="t" r="r" b="b"/>
              <a:pathLst>
                <a:path w="12209145" h="9166480">
                  <a:moveTo>
                    <a:pt x="0" y="0"/>
                  </a:moveTo>
                  <a:lnTo>
                    <a:pt x="12209145" y="0"/>
                  </a:lnTo>
                  <a:lnTo>
                    <a:pt x="12209145" y="9166480"/>
                  </a:lnTo>
                  <a:lnTo>
                    <a:pt x="0" y="91664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6281" r="-628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6619427" y="1167484"/>
            <a:ext cx="5049147" cy="8547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16"/>
              </a:lnSpc>
            </a:pPr>
            <a:r>
              <a:rPr lang="en-US" sz="5400" spc="-168" dirty="0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5.  Recovery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-838200" y="2931180"/>
            <a:ext cx="10751344" cy="516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3"/>
              </a:lnSpc>
            </a:pPr>
            <a:r>
              <a:rPr lang="en-US" sz="2800" spc="-105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Objective: </a:t>
            </a:r>
            <a:r>
              <a:rPr lang="en-US" sz="2800" spc="-105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Restore normal operations and secure systems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-55437" y="4083614"/>
            <a:ext cx="11849480" cy="20077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95"/>
              </a:lnSpc>
            </a:pPr>
            <a:r>
              <a:rPr lang="en-US" sz="2800" spc="-93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Steps:</a:t>
            </a:r>
          </a:p>
          <a:p>
            <a:pPr marL="765813" lvl="2" indent="-255271" algn="l">
              <a:lnSpc>
                <a:spcPts val="3995"/>
              </a:lnSpc>
              <a:buFont typeface="Arial"/>
              <a:buChar char="⚬"/>
            </a:pPr>
            <a:r>
              <a:rPr lang="en-US" sz="2800" spc="-93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Ensure systems are secure and clean use EDR before reconnecting to the network</a:t>
            </a:r>
          </a:p>
          <a:p>
            <a:pPr marL="765813" lvl="2" indent="-255271" algn="l">
              <a:lnSpc>
                <a:spcPts val="3995"/>
              </a:lnSpc>
              <a:buFont typeface="Arial"/>
              <a:buChar char="⚬"/>
            </a:pPr>
            <a:r>
              <a:rPr lang="en-US" sz="2800" spc="-93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 backups to restore patient data.</a:t>
            </a:r>
          </a:p>
          <a:p>
            <a:pPr marL="765813" lvl="2" indent="-255271" algn="l">
              <a:lnSpc>
                <a:spcPts val="3995"/>
              </a:lnSpc>
            </a:pPr>
            <a:endParaRPr lang="en-US" sz="2800" spc="-93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878910" y="6007420"/>
            <a:ext cx="11102239" cy="19957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95"/>
              </a:lnSpc>
            </a:pPr>
            <a:r>
              <a:rPr lang="en-US" sz="2400" spc="-93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Tools:</a:t>
            </a:r>
          </a:p>
          <a:p>
            <a:pPr marL="765812" lvl="2" indent="-255271" algn="l">
              <a:lnSpc>
                <a:spcPts val="3995"/>
              </a:lnSpc>
              <a:buFont typeface="Arial"/>
              <a:buChar char="⚬"/>
            </a:pPr>
            <a:r>
              <a:rPr lang="en-US" sz="2400" spc="-93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Recovery Software: </a:t>
            </a:r>
            <a:r>
              <a:rPr lang="en-US" sz="2400" spc="-93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Recuva</a:t>
            </a:r>
            <a:r>
              <a:rPr lang="en-US" sz="2400" spc="-93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-US" sz="2400" spc="-93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EaseUS</a:t>
            </a:r>
            <a:endParaRPr lang="en-US" sz="2400" spc="-93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765812" lvl="2" indent="-255271" algn="l">
              <a:lnSpc>
                <a:spcPts val="3995"/>
              </a:lnSpc>
              <a:buFont typeface="Arial"/>
              <a:buChar char="⚬"/>
            </a:pPr>
            <a:r>
              <a:rPr lang="en-US" sz="2400" spc="-93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Backup Systems: Veeam, Acronis</a:t>
            </a:r>
          </a:p>
          <a:p>
            <a:pPr marL="765812" lvl="2" indent="-255271" algn="l">
              <a:lnSpc>
                <a:spcPts val="3995"/>
              </a:lnSpc>
              <a:buFont typeface="Arial"/>
              <a:buChar char="⚬"/>
            </a:pPr>
            <a:r>
              <a:rPr lang="en-US" sz="2400" spc="-93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EDR: IOCs, System Hardening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73048" y="8777393"/>
            <a:ext cx="11872799" cy="4809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96"/>
              </a:lnSpc>
            </a:pPr>
            <a:r>
              <a:rPr lang="en-US" sz="2800" spc="-93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HIPAA Regulation: </a:t>
            </a:r>
            <a:r>
              <a:rPr lang="en-US" sz="2800" spc="-93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Requires contingency plans for data recovery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37" b="-37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554155" y="3472497"/>
            <a:ext cx="8489024" cy="5611420"/>
            <a:chOff x="0" y="0"/>
            <a:chExt cx="13027948" cy="830681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3027913" cy="8306816"/>
            </a:xfrm>
            <a:custGeom>
              <a:avLst/>
              <a:gdLst/>
              <a:ahLst/>
              <a:cxnLst/>
              <a:rect l="l" t="t" r="r" b="b"/>
              <a:pathLst>
                <a:path w="13027913" h="8306816">
                  <a:moveTo>
                    <a:pt x="0" y="0"/>
                  </a:moveTo>
                  <a:lnTo>
                    <a:pt x="13027913" y="0"/>
                  </a:lnTo>
                  <a:lnTo>
                    <a:pt x="13027913" y="8306816"/>
                  </a:lnTo>
                  <a:lnTo>
                    <a:pt x="0" y="83068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7" r="-7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5656102" y="1280664"/>
            <a:ext cx="6975795" cy="8547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16"/>
              </a:lnSpc>
            </a:pPr>
            <a:r>
              <a:rPr lang="en-US" sz="5400" spc="-168" dirty="0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6.  Lesson Learned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42999" y="2842241"/>
            <a:ext cx="14060167" cy="4905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115"/>
              </a:lnSpc>
            </a:pPr>
            <a:r>
              <a:rPr lang="en-US" sz="2800" spc="-96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Objective: </a:t>
            </a:r>
            <a:r>
              <a:rPr lang="en-US" sz="2800" spc="-96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Improve future incident response and security posture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414585" y="3955807"/>
            <a:ext cx="8916300" cy="20438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15"/>
              </a:lnSpc>
            </a:pPr>
            <a:r>
              <a:rPr lang="en-US" sz="2400" spc="-96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Steps:</a:t>
            </a:r>
          </a:p>
          <a:p>
            <a:pPr marL="788674" lvl="2" indent="-262891" algn="l">
              <a:lnSpc>
                <a:spcPts val="4115"/>
              </a:lnSpc>
              <a:buFont typeface="Arial"/>
              <a:buChar char="⚬"/>
            </a:pPr>
            <a:r>
              <a:rPr lang="en-US" sz="2400" spc="-96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Conduct a detailed review to identify lessons learned.</a:t>
            </a:r>
          </a:p>
          <a:p>
            <a:pPr marL="788674" lvl="2" indent="-262891" algn="l">
              <a:lnSpc>
                <a:spcPts val="4115"/>
              </a:lnSpc>
              <a:buFont typeface="Arial"/>
              <a:buChar char="⚬"/>
            </a:pPr>
            <a:r>
              <a:rPr lang="en-US" sz="2400" spc="-96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Revise incident response plans and security measures based on findings.</a:t>
            </a:r>
          </a:p>
          <a:p>
            <a:pPr marL="788674" lvl="2" indent="-262891" algn="ctr">
              <a:lnSpc>
                <a:spcPts val="4115"/>
              </a:lnSpc>
            </a:pPr>
            <a:endParaRPr lang="en-US" sz="2400" spc="-96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579046" y="6534258"/>
            <a:ext cx="8587379" cy="15068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96"/>
              </a:lnSpc>
            </a:pPr>
            <a:r>
              <a:rPr lang="en-US" sz="2400" spc="-93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Tools:</a:t>
            </a:r>
          </a:p>
          <a:p>
            <a:pPr marL="765812" lvl="2" indent="-255271" algn="l">
              <a:lnSpc>
                <a:spcPts val="3996"/>
              </a:lnSpc>
              <a:buFont typeface="Arial"/>
              <a:buChar char="⚬"/>
            </a:pPr>
            <a:r>
              <a:rPr lang="en-US" sz="2400" spc="-93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Incident Management Tools: ServiceNow, Jira</a:t>
            </a:r>
          </a:p>
          <a:p>
            <a:pPr marL="765812" lvl="2" indent="-255271" algn="l">
              <a:lnSpc>
                <a:spcPts val="3996"/>
              </a:lnSpc>
              <a:buFont typeface="Arial"/>
              <a:buChar char="⚬"/>
            </a:pPr>
            <a:r>
              <a:rPr lang="en-US" sz="2400" spc="-93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Documentation Tools: Confluence, SharePoint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57385" y="9354987"/>
            <a:ext cx="15140010" cy="4688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96"/>
              </a:lnSpc>
            </a:pPr>
            <a:r>
              <a:rPr lang="en-US" sz="2800" spc="-93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HIPAA Regulation: </a:t>
            </a:r>
            <a:r>
              <a:rPr lang="en-US" sz="2800" spc="-93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Encourages continuous improvement of security measures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" name="Google Shape;358;p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4800" y="876300"/>
            <a:ext cx="16840200" cy="8915400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52"/>
          <p:cNvSpPr txBox="1"/>
          <p:nvPr/>
        </p:nvSpPr>
        <p:spPr>
          <a:xfrm>
            <a:off x="152400" y="481583"/>
            <a:ext cx="8991600" cy="23544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spAutoFit/>
          </a:bodyPr>
          <a:lstStyle/>
          <a:p>
            <a:pPr algn="ctr"/>
            <a:r>
              <a:rPr lang="en-US" sz="3600" b="1" dirty="0">
                <a:solidFill>
                  <a:srgbClr val="FF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Ransomware </a:t>
            </a:r>
            <a:r>
              <a:rPr lang="en-US" sz="3600" b="1" dirty="0">
                <a:solidFill>
                  <a:srgbClr val="7F7F7F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Attack </a:t>
            </a:r>
            <a:endParaRPr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3600" b="1" dirty="0">
                <a:solidFill>
                  <a:srgbClr val="FF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Mitigation</a:t>
            </a:r>
            <a:r>
              <a:rPr lang="en-US" sz="3600" b="1" dirty="0">
                <a:solidFill>
                  <a:srgbClr val="7F7F7F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</a:t>
            </a:r>
            <a:endParaRPr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3600" b="1" dirty="0">
                <a:solidFill>
                  <a:srgbClr val="7F7F7F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Controls / </a:t>
            </a:r>
            <a:r>
              <a:rPr lang="en-US" sz="3600" b="1" spc="-168" dirty="0">
                <a:solidFill>
                  <a:srgbClr val="FF0000"/>
                </a:solidFill>
                <a:latin typeface="Times New Roman" panose="02020603050405020304" pitchFamily="18" charset="0"/>
                <a:ea typeface="Times New Roman Bold"/>
                <a:cs typeface="Times New Roman" panose="02020603050405020304" pitchFamily="18" charset="0"/>
                <a:sym typeface="Times New Roman Bold"/>
              </a:rPr>
              <a:t>Recommendations</a:t>
            </a:r>
          </a:p>
          <a:p>
            <a:pPr algn="ctr"/>
            <a:r>
              <a:rPr lang="en-US" sz="3600" b="1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20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37" b="-37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2729187"/>
            <a:ext cx="5620158" cy="3303699"/>
            <a:chOff x="0" y="0"/>
            <a:chExt cx="7493544" cy="440493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7493508" cy="4404995"/>
            </a:xfrm>
            <a:custGeom>
              <a:avLst/>
              <a:gdLst/>
              <a:ahLst/>
              <a:cxnLst/>
              <a:rect l="l" t="t" r="r" b="b"/>
              <a:pathLst>
                <a:path w="7493508" h="4404995">
                  <a:moveTo>
                    <a:pt x="0" y="0"/>
                  </a:moveTo>
                  <a:lnTo>
                    <a:pt x="7493508" y="0"/>
                  </a:lnTo>
                  <a:lnTo>
                    <a:pt x="7493508" y="4404995"/>
                  </a:lnTo>
                  <a:lnTo>
                    <a:pt x="0" y="44049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1864" b="-1863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0" y="6032886"/>
            <a:ext cx="5620158" cy="4157481"/>
            <a:chOff x="0" y="0"/>
            <a:chExt cx="7493544" cy="554330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7493508" cy="5543296"/>
            </a:xfrm>
            <a:custGeom>
              <a:avLst/>
              <a:gdLst/>
              <a:ahLst/>
              <a:cxnLst/>
              <a:rect l="l" t="t" r="r" b="b"/>
              <a:pathLst>
                <a:path w="7493508" h="5543296">
                  <a:moveTo>
                    <a:pt x="0" y="0"/>
                  </a:moveTo>
                  <a:lnTo>
                    <a:pt x="7493508" y="0"/>
                  </a:lnTo>
                  <a:lnTo>
                    <a:pt x="7493508" y="5543296"/>
                  </a:lnTo>
                  <a:lnTo>
                    <a:pt x="0" y="55432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672" b="-67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5334000" y="4205879"/>
            <a:ext cx="12511637" cy="36540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804457" lvl="2" indent="-268152" algn="just">
              <a:lnSpc>
                <a:spcPts val="5946"/>
              </a:lnSpc>
              <a:buFont typeface="Arial"/>
              <a:buChar char="⚬"/>
            </a:pPr>
            <a:r>
              <a:rPr lang="en-US" sz="2000" spc="-97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Ransomware is a significant threat to healthcare organizations, posing risks to patient data and operational continuity.</a:t>
            </a:r>
          </a:p>
          <a:p>
            <a:pPr marL="804457" lvl="2" indent="-268152" algn="just">
              <a:lnSpc>
                <a:spcPts val="5946"/>
              </a:lnSpc>
              <a:buFont typeface="Arial"/>
              <a:buChar char="⚬"/>
            </a:pPr>
            <a:r>
              <a:rPr lang="en-US" sz="2000" spc="-97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 effective incident response framework tailored to ransomware can mitigate these risks, ensuring patient data protection and regulatory compliance.</a:t>
            </a:r>
          </a:p>
          <a:p>
            <a:pPr marL="804457" lvl="2" indent="-268152" algn="just">
              <a:lnSpc>
                <a:spcPts val="5946"/>
              </a:lnSpc>
              <a:buFont typeface="Arial"/>
              <a:buChar char="⚬"/>
            </a:pPr>
            <a:r>
              <a:rPr lang="en-US" sz="2000" spc="-97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By adopting a comprehensive </a:t>
            </a:r>
            <a:r>
              <a:rPr lang="en-US" sz="2000" b="1" spc="-97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incident response framework</a:t>
            </a:r>
            <a:r>
              <a:rPr lang="en-US" sz="2000" spc="-97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healthcare organizations can protect patient data, maintain regulatory compliance, and effectively respond to ransomware attacks, ensuring the continuity of critical healthcare services.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073146" y="1230385"/>
            <a:ext cx="4141708" cy="8547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16"/>
              </a:lnSpc>
            </a:pPr>
            <a:r>
              <a:rPr lang="en-US" sz="5400" spc="-168" dirty="0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Conclusion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286" y="0"/>
            <a:ext cx="18285714" cy="10285714"/>
            <a:chOff x="0" y="0"/>
            <a:chExt cx="24380952" cy="13714285"/>
          </a:xfrm>
        </p:grpSpPr>
        <p:sp>
          <p:nvSpPr>
            <p:cNvPr id="3" name="Freeform 3" descr="A blue square with white lines  Description automatically generated"/>
            <p:cNvSpPr/>
            <p:nvPr/>
          </p:nvSpPr>
          <p:spPr>
            <a:xfrm>
              <a:off x="0" y="0"/>
              <a:ext cx="24380952" cy="13714222"/>
            </a:xfrm>
            <a:custGeom>
              <a:avLst/>
              <a:gdLst/>
              <a:ahLst/>
              <a:cxnLst/>
              <a:rect l="l" t="t" r="r" b="b"/>
              <a:pathLst>
                <a:path w="24380952" h="13714222">
                  <a:moveTo>
                    <a:pt x="0" y="0"/>
                  </a:moveTo>
                  <a:lnTo>
                    <a:pt x="24380952" y="0"/>
                  </a:lnTo>
                  <a:lnTo>
                    <a:pt x="24380952" y="13714222"/>
                  </a:lnTo>
                  <a:lnTo>
                    <a:pt x="0" y="137142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3243153" y="707935"/>
            <a:ext cx="11024243" cy="6299568"/>
            <a:chOff x="0" y="0"/>
            <a:chExt cx="14698991" cy="839942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4698980" cy="8399399"/>
            </a:xfrm>
            <a:custGeom>
              <a:avLst/>
              <a:gdLst/>
              <a:ahLst/>
              <a:cxnLst/>
              <a:rect l="l" t="t" r="r" b="b"/>
              <a:pathLst>
                <a:path w="14698980" h="8399399">
                  <a:moveTo>
                    <a:pt x="0" y="0"/>
                  </a:moveTo>
                  <a:lnTo>
                    <a:pt x="14698980" y="0"/>
                  </a:lnTo>
                  <a:lnTo>
                    <a:pt x="14698980" y="8399399"/>
                  </a:lnTo>
                  <a:lnTo>
                    <a:pt x="0" y="83993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4937377" y="6787920"/>
            <a:ext cx="8413245" cy="25860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4800" spc="-420" dirty="0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Thank You</a:t>
            </a:r>
          </a:p>
          <a:p>
            <a:pPr algn="ctr">
              <a:lnSpc>
                <a:spcPts val="10800"/>
              </a:lnSpc>
            </a:pPr>
            <a:r>
              <a:rPr lang="en-US" sz="4800" spc="-420" dirty="0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Any Questions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37" b="-37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6467699" y="1409198"/>
            <a:ext cx="3964077" cy="8547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17"/>
              </a:lnSpc>
            </a:pPr>
            <a:r>
              <a:rPr lang="en-US" sz="5400" spc="-169" dirty="0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References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84011" y="2996225"/>
            <a:ext cx="17319979" cy="56497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43344" lvl="1" indent="-371672" algn="l">
              <a:lnSpc>
                <a:spcPts val="5577"/>
              </a:lnSpc>
              <a:buAutoNum type="arabicPeriod"/>
            </a:pPr>
            <a:r>
              <a:rPr lang="en-US" sz="2400" b="1" spc="-92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A Strategy for Implementing an Incident Response Plan. Alexandre F. et al </a:t>
            </a:r>
          </a:p>
          <a:p>
            <a:pPr marL="743344" lvl="1" indent="-371672" algn="l">
              <a:lnSpc>
                <a:spcPts val="5577"/>
              </a:lnSpc>
              <a:buAutoNum type="arabicPeriod"/>
            </a:pPr>
            <a:r>
              <a:rPr lang="en-US" sz="2400" b="1" spc="-92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Incident Handler's Handbook, Patrick </a:t>
            </a:r>
            <a:r>
              <a:rPr lang="en-US" sz="2400" b="1" spc="-92" dirty="0" err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Kral</a:t>
            </a:r>
            <a:endParaRPr lang="en-US" sz="2400" b="1" spc="-92" dirty="0">
              <a:solidFill>
                <a:srgbClr val="000000"/>
              </a:solidFill>
              <a:latin typeface="Times New Roman Bold"/>
              <a:ea typeface="Times New Roman Bold"/>
              <a:cs typeface="Times New Roman Bold"/>
              <a:sym typeface="Times New Roman Bold"/>
            </a:endParaRPr>
          </a:p>
          <a:p>
            <a:pPr marL="743344" lvl="1" indent="-371672" algn="l">
              <a:lnSpc>
                <a:spcPts val="5577"/>
              </a:lnSpc>
              <a:buAutoNum type="arabicPeriod"/>
            </a:pPr>
            <a:r>
              <a:rPr lang="en-US" sz="2400" b="1" spc="-92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Healthcare Security Incident Response Strategy - A Proactive</a:t>
            </a:r>
          </a:p>
          <a:p>
            <a:pPr marL="743344" lvl="1" indent="-371672" algn="l">
              <a:lnSpc>
                <a:spcPts val="5577"/>
              </a:lnSpc>
              <a:buAutoNum type="arabicPeriod"/>
            </a:pPr>
            <a:r>
              <a:rPr lang="en-US" sz="2400" b="1" spc="-92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Incident Response (IR) Procedure. Ying H. et al. https://onlinelibrary.wiley.com/doi/10.1155/2022/2775249</a:t>
            </a:r>
          </a:p>
          <a:p>
            <a:pPr marL="743344" lvl="1" indent="-371672" algn="l">
              <a:lnSpc>
                <a:spcPts val="5577"/>
              </a:lnSpc>
              <a:buAutoNum type="arabicPeriod"/>
            </a:pPr>
            <a:r>
              <a:rPr lang="en-US" sz="2400" b="1" spc="-92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Stickman Cyber https://www.stickmancyber.com/cybersecurity-blog/incident-response-frameworks-nist-sans</a:t>
            </a:r>
          </a:p>
          <a:p>
            <a:pPr marL="743344" lvl="1" indent="-371672" algn="l">
              <a:lnSpc>
                <a:spcPts val="5577"/>
              </a:lnSpc>
              <a:buAutoNum type="arabicPeriod"/>
            </a:pPr>
            <a:r>
              <a:rPr lang="en-US" sz="2400" b="1" spc="-92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Cybersecurity Threats in Healthcare Organizations: Exposing Vulnerabilities in the Healthcare Information Infrastructure https://worldlibraries.dom.edu/index.php/worldlib</a:t>
            </a:r>
          </a:p>
          <a:p>
            <a:pPr marL="743344" lvl="1" indent="-371672" algn="l">
              <a:lnSpc>
                <a:spcPts val="5577"/>
              </a:lnSpc>
              <a:buAutoNum type="arabicPeriod"/>
            </a:pPr>
            <a:r>
              <a:rPr lang="en-US" sz="2400" b="1" spc="-96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Ransomware Attacks on the Healthcare Industry, Dr. William Triplett|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98612"/>
            <a:ext cx="18285714" cy="10385611"/>
            <a:chOff x="0" y="0"/>
            <a:chExt cx="24380952" cy="13847481"/>
          </a:xfrm>
        </p:grpSpPr>
        <p:sp>
          <p:nvSpPr>
            <p:cNvPr id="3" name="Freeform 3" descr="A blue and white rectangle  Description automatically generated"/>
            <p:cNvSpPr/>
            <p:nvPr/>
          </p:nvSpPr>
          <p:spPr>
            <a:xfrm>
              <a:off x="0" y="0"/>
              <a:ext cx="24380952" cy="13847445"/>
            </a:xfrm>
            <a:custGeom>
              <a:avLst/>
              <a:gdLst/>
              <a:ahLst/>
              <a:cxnLst/>
              <a:rect l="l" t="t" r="r" b="b"/>
              <a:pathLst>
                <a:path w="24380952" h="13847445">
                  <a:moveTo>
                    <a:pt x="0" y="0"/>
                  </a:moveTo>
                  <a:lnTo>
                    <a:pt x="24380952" y="0"/>
                  </a:lnTo>
                  <a:lnTo>
                    <a:pt x="24380952" y="13847445"/>
                  </a:lnTo>
                  <a:lnTo>
                    <a:pt x="0" y="138474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485" r="-485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6855289" y="2552700"/>
            <a:ext cx="8708006" cy="63858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982104" lvl="2" indent="-457200" algn="l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800" spc="-96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Introduction to Incident Response</a:t>
            </a:r>
          </a:p>
          <a:p>
            <a:pPr marL="982104" lvl="2" indent="-457200" algn="l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800" spc="-96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Need for Incident Response in Healthcare</a:t>
            </a:r>
          </a:p>
          <a:p>
            <a:pPr marL="982104" lvl="2" indent="-457200" algn="l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800" spc="-96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Risk Assessment in the Healthcare Sector</a:t>
            </a:r>
          </a:p>
          <a:p>
            <a:pPr marL="982104" lvl="2" indent="-457200" algn="l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800" spc="-96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Overview of the SANS Framework </a:t>
            </a:r>
          </a:p>
          <a:p>
            <a:pPr marL="982104" lvl="2" indent="-457200" algn="l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800" spc="-92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Overview of Healthcare regulation: HIPAA </a:t>
            </a:r>
          </a:p>
          <a:p>
            <a:pPr marL="982104" lvl="2" indent="-457200" algn="l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800" spc="-96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Incident Response playbook </a:t>
            </a:r>
          </a:p>
          <a:p>
            <a:pPr marL="982104" lvl="2" indent="-457200" algn="l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800" spc="-96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Case study: Ransomware threat </a:t>
            </a:r>
          </a:p>
          <a:p>
            <a:pPr marL="982104" lvl="2" indent="-457200" algn="l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800" spc="-96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Recommendations</a:t>
            </a:r>
          </a:p>
          <a:p>
            <a:pPr marL="982104" lvl="2" indent="-457200" algn="l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800" spc="-96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Conclusion</a:t>
            </a:r>
          </a:p>
          <a:p>
            <a:pPr marL="982104" lvl="2" indent="-457200" algn="l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800" spc="-96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Questions 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233634" y="3471738"/>
            <a:ext cx="5512122" cy="6299568"/>
            <a:chOff x="0" y="0"/>
            <a:chExt cx="7349496" cy="839942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7349490" cy="8399399"/>
            </a:xfrm>
            <a:custGeom>
              <a:avLst/>
              <a:gdLst/>
              <a:ahLst/>
              <a:cxnLst/>
              <a:rect l="l" t="t" r="r" b="b"/>
              <a:pathLst>
                <a:path w="7349490" h="8399399">
                  <a:moveTo>
                    <a:pt x="0" y="0"/>
                  </a:moveTo>
                  <a:lnTo>
                    <a:pt x="7349490" y="0"/>
                  </a:lnTo>
                  <a:lnTo>
                    <a:pt x="7349490" y="8399399"/>
                  </a:lnTo>
                  <a:lnTo>
                    <a:pt x="0" y="83993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50000" r="-50000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109537" y="2300035"/>
            <a:ext cx="4084320" cy="847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99"/>
              </a:lnSpc>
            </a:pPr>
            <a:r>
              <a:rPr lang="en-US" sz="4999" spc="-149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Outline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286" y="0"/>
            <a:ext cx="18288000" cy="10287000"/>
            <a:chOff x="0" y="0"/>
            <a:chExt cx="24384000" cy="13716000"/>
          </a:xfrm>
        </p:grpSpPr>
        <p:sp>
          <p:nvSpPr>
            <p:cNvPr id="3" name="Freeform 3" descr="A blue and white rectangle with orange border  Description automatically generated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-2286" y="4684215"/>
            <a:ext cx="8644070" cy="6020655"/>
            <a:chOff x="0" y="0"/>
            <a:chExt cx="11525427" cy="802754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1525472" cy="8027543"/>
            </a:xfrm>
            <a:custGeom>
              <a:avLst/>
              <a:gdLst/>
              <a:ahLst/>
              <a:cxnLst/>
              <a:rect l="l" t="t" r="r" b="b"/>
              <a:pathLst>
                <a:path w="11525472" h="8027543">
                  <a:moveTo>
                    <a:pt x="0" y="0"/>
                  </a:moveTo>
                  <a:lnTo>
                    <a:pt x="11525472" y="0"/>
                  </a:lnTo>
                  <a:lnTo>
                    <a:pt x="11525472" y="8027543"/>
                  </a:lnTo>
                  <a:lnTo>
                    <a:pt x="0" y="80275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2148" b="-2148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9596798" y="4684215"/>
            <a:ext cx="8688915" cy="7008896"/>
            <a:chOff x="0" y="0"/>
            <a:chExt cx="11585220" cy="934519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1585211" cy="9345168"/>
            </a:xfrm>
            <a:custGeom>
              <a:avLst/>
              <a:gdLst/>
              <a:ahLst/>
              <a:cxnLst/>
              <a:rect l="l" t="t" r="r" b="b"/>
              <a:pathLst>
                <a:path w="11585211" h="9345168">
                  <a:moveTo>
                    <a:pt x="0" y="0"/>
                  </a:moveTo>
                  <a:lnTo>
                    <a:pt x="11585211" y="0"/>
                  </a:lnTo>
                  <a:lnTo>
                    <a:pt x="11585211" y="9345168"/>
                  </a:lnTo>
                  <a:lnTo>
                    <a:pt x="0" y="93451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4384" b="-4385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2012869" y="1405750"/>
            <a:ext cx="13888356" cy="8840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63"/>
              </a:lnSpc>
            </a:pPr>
            <a:r>
              <a:rPr lang="en-US" sz="6053" spc="-181" dirty="0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 </a:t>
            </a:r>
            <a:r>
              <a:rPr lang="en-US" sz="5400" spc="-181" dirty="0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Introduction to Incident Response </a:t>
            </a:r>
            <a:endParaRPr lang="en-US" sz="6053" spc="-181" dirty="0">
              <a:solidFill>
                <a:srgbClr val="FFFFFF"/>
              </a:solidFill>
              <a:latin typeface="Times New Roman Bold"/>
              <a:ea typeface="Times New Roman Bold"/>
              <a:cs typeface="Times New Roman Bold"/>
              <a:sym typeface="Times New Roman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0" y="2316215"/>
            <a:ext cx="17914094" cy="21102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155"/>
              </a:lnSpc>
            </a:pPr>
            <a:endParaRPr dirty="0"/>
          </a:p>
          <a:p>
            <a:pPr algn="ctr">
              <a:lnSpc>
                <a:spcPts val="4155"/>
              </a:lnSpc>
            </a:pPr>
            <a:r>
              <a:rPr lang="en-US" sz="3010" spc="-83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Incidence response as defined by TechTarget is “an organized, strategic approach to detecting and managing cyberattacks in ways that minimize damage, recovery time, and total costs”.</a:t>
            </a:r>
          </a:p>
          <a:p>
            <a:pPr algn="just">
              <a:lnSpc>
                <a:spcPts val="4155"/>
              </a:lnSpc>
            </a:pPr>
            <a:endParaRPr lang="en-US" sz="3010" spc="-83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762000" y="3249936"/>
            <a:ext cx="4732328" cy="37871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99"/>
              </a:lnSpc>
            </a:pP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Cyber Attacks are consistently Surging in the Healthcare Industry</a:t>
            </a:r>
          </a:p>
          <a:p>
            <a:pPr algn="ctr">
              <a:lnSpc>
                <a:spcPts val="5999"/>
              </a:lnSpc>
            </a:pPr>
            <a:endParaRPr lang="en-US" sz="4400" spc="-149" dirty="0">
              <a:solidFill>
                <a:srgbClr val="FFFFFF"/>
              </a:solidFill>
              <a:latin typeface="Times New Roman Bold"/>
              <a:ea typeface="Times New Roman Bold"/>
              <a:cs typeface="Times New Roman Bold"/>
              <a:sym typeface="Times New Roman Bol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3ABBEB-E2DE-3449-E690-682BF839F0AA}"/>
              </a:ext>
            </a:extLst>
          </p:cNvPr>
          <p:cNvSpPr txBox="1"/>
          <p:nvPr/>
        </p:nvSpPr>
        <p:spPr>
          <a:xfrm>
            <a:off x="7620000" y="419100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NG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DE48925-D097-EC1C-15AC-C005300517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2074" y="0"/>
            <a:ext cx="1066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5F885FC-B8C3-A483-4922-AA04A0BFB9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" t="3400" r="2172" b="15663"/>
          <a:stretch/>
        </p:blipFill>
        <p:spPr>
          <a:xfrm>
            <a:off x="7772400" y="533400"/>
            <a:ext cx="9982200" cy="97536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5ABC08D-FDEF-029F-D7A0-B3278E803772}"/>
              </a:ext>
            </a:extLst>
          </p:cNvPr>
          <p:cNvSpPr txBox="1"/>
          <p:nvPr/>
        </p:nvSpPr>
        <p:spPr>
          <a:xfrm>
            <a:off x="304800" y="3839064"/>
            <a:ext cx="7315200" cy="15711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5999"/>
              </a:lnSpc>
            </a:pP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Trend Of Cyber Threats In Healthcare Sector</a:t>
            </a:r>
          </a:p>
        </p:txBody>
      </p:sp>
    </p:spTree>
    <p:extLst>
      <p:ext uri="{BB962C8B-B14F-4D97-AF65-F5344CB8AC3E}">
        <p14:creationId xmlns:p14="http://schemas.microsoft.com/office/powerpoint/2010/main" val="1656414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43" y="643"/>
            <a:ext cx="18285714" cy="10285714"/>
            <a:chOff x="0" y="0"/>
            <a:chExt cx="24380952" cy="13714285"/>
          </a:xfrm>
        </p:grpSpPr>
        <p:sp>
          <p:nvSpPr>
            <p:cNvPr id="3" name="Freeform 3" descr="A blue and white rectangle with orange border  Description automatically generated"/>
            <p:cNvSpPr/>
            <p:nvPr/>
          </p:nvSpPr>
          <p:spPr>
            <a:xfrm>
              <a:off x="0" y="0"/>
              <a:ext cx="24380952" cy="13714222"/>
            </a:xfrm>
            <a:custGeom>
              <a:avLst/>
              <a:gdLst/>
              <a:ahLst/>
              <a:cxnLst/>
              <a:rect l="l" t="t" r="r" b="b"/>
              <a:pathLst>
                <a:path w="24380952" h="13714222">
                  <a:moveTo>
                    <a:pt x="0" y="0"/>
                  </a:moveTo>
                  <a:lnTo>
                    <a:pt x="24380952" y="0"/>
                  </a:lnTo>
                  <a:lnTo>
                    <a:pt x="24380952" y="13714222"/>
                  </a:lnTo>
                  <a:lnTo>
                    <a:pt x="0" y="137142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Freeform 4"/>
          <p:cNvSpPr/>
          <p:nvPr/>
        </p:nvSpPr>
        <p:spPr>
          <a:xfrm>
            <a:off x="1143" y="2702794"/>
            <a:ext cx="9831378" cy="7584206"/>
          </a:xfrm>
          <a:custGeom>
            <a:avLst/>
            <a:gdLst/>
            <a:ahLst/>
            <a:cxnLst/>
            <a:rect l="l" t="t" r="r" b="b"/>
            <a:pathLst>
              <a:path w="9831378" h="7584206">
                <a:moveTo>
                  <a:pt x="0" y="0"/>
                </a:moveTo>
                <a:lnTo>
                  <a:pt x="9831378" y="0"/>
                </a:lnTo>
                <a:lnTo>
                  <a:pt x="9831378" y="7584206"/>
                </a:lnTo>
                <a:lnTo>
                  <a:pt x="0" y="758420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3394921" y="1350848"/>
            <a:ext cx="11498157" cy="17961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99"/>
              </a:lnSpc>
            </a:pPr>
            <a:r>
              <a:rPr lang="en-US" sz="4800" spc="-179" dirty="0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Need for Incident Response in Healthcare</a:t>
            </a:r>
          </a:p>
          <a:p>
            <a:pPr algn="ctr">
              <a:lnSpc>
                <a:spcPts val="7198"/>
              </a:lnSpc>
            </a:pPr>
            <a:endParaRPr lang="en-US" sz="5999" spc="-179" dirty="0">
              <a:solidFill>
                <a:srgbClr val="FFFFFF"/>
              </a:solidFill>
              <a:latin typeface="Times New Roman Bold"/>
              <a:ea typeface="Times New Roman Bold"/>
              <a:cs typeface="Times New Roman Bold"/>
              <a:sym typeface="Times New Roman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058400" y="4497186"/>
            <a:ext cx="7539219" cy="31541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800" spc="-93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Healthcare organizations are prime targets for cyberattacks due to their critical systems and valuable, unchangeable medical data. This makes them vulnerable to long-term exposure to cybercrime, as healthcare data fetch high prices on the dark web.</a:t>
            </a:r>
          </a:p>
        </p:txBody>
      </p:sp>
    </p:spTree>
    <p:extLst>
      <p:ext uri="{BB962C8B-B14F-4D97-AF65-F5344CB8AC3E}">
        <p14:creationId xmlns:p14="http://schemas.microsoft.com/office/powerpoint/2010/main" val="11637601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1286"/>
            <a:ext cx="18285714" cy="10285714"/>
            <a:chOff x="0" y="0"/>
            <a:chExt cx="24380952" cy="13714285"/>
          </a:xfrm>
        </p:grpSpPr>
        <p:sp>
          <p:nvSpPr>
            <p:cNvPr id="3" name="Freeform 3" descr="A blue and white rectangle with orange border  Description automatically generated"/>
            <p:cNvSpPr/>
            <p:nvPr/>
          </p:nvSpPr>
          <p:spPr>
            <a:xfrm>
              <a:off x="0" y="0"/>
              <a:ext cx="24380952" cy="13714222"/>
            </a:xfrm>
            <a:custGeom>
              <a:avLst/>
              <a:gdLst/>
              <a:ahLst/>
              <a:cxnLst/>
              <a:rect l="l" t="t" r="r" b="b"/>
              <a:pathLst>
                <a:path w="24380952" h="13714222">
                  <a:moveTo>
                    <a:pt x="0" y="0"/>
                  </a:moveTo>
                  <a:lnTo>
                    <a:pt x="24380952" y="0"/>
                  </a:lnTo>
                  <a:lnTo>
                    <a:pt x="24380952" y="13714222"/>
                  </a:lnTo>
                  <a:lnTo>
                    <a:pt x="0" y="137142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2743200" y="4204131"/>
            <a:ext cx="12548353" cy="4495801"/>
            <a:chOff x="0" y="0"/>
            <a:chExt cx="21322955" cy="823085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1322939" cy="8230908"/>
            </a:xfrm>
            <a:custGeom>
              <a:avLst/>
              <a:gdLst/>
              <a:ahLst/>
              <a:cxnLst/>
              <a:rect l="l" t="t" r="r" b="b"/>
              <a:pathLst>
                <a:path w="21322939" h="8230908">
                  <a:moveTo>
                    <a:pt x="0" y="0"/>
                  </a:moveTo>
                  <a:lnTo>
                    <a:pt x="21322939" y="0"/>
                  </a:lnTo>
                  <a:lnTo>
                    <a:pt x="21322939" y="8230908"/>
                  </a:lnTo>
                  <a:lnTo>
                    <a:pt x="0" y="82309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1605" b="-1605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3000921" y="1587041"/>
            <a:ext cx="12032901" cy="1778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99"/>
              </a:lnSpc>
            </a:pPr>
            <a:r>
              <a:rPr lang="en-US" sz="4800" spc="-179" dirty="0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Risk Assessment in the Healthcare Sector</a:t>
            </a:r>
          </a:p>
          <a:p>
            <a:pPr algn="ctr">
              <a:lnSpc>
                <a:spcPts val="7198"/>
              </a:lnSpc>
            </a:pPr>
            <a:endParaRPr lang="en-US" sz="4800" spc="-179" dirty="0">
              <a:solidFill>
                <a:srgbClr val="FFFFFF"/>
              </a:solidFill>
              <a:latin typeface="Times New Roman Bold"/>
              <a:ea typeface="Times New Roman Bold"/>
              <a:cs typeface="Times New Roman Bold"/>
              <a:sym typeface="Times New Roman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824927" y="2884145"/>
            <a:ext cx="14638147" cy="8079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15"/>
              </a:lnSpc>
            </a:pPr>
            <a:r>
              <a:rPr lang="en-US" sz="4400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6 Common Types of Security in HealthCare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43" y="643"/>
            <a:ext cx="18285714" cy="10285714"/>
            <a:chOff x="0" y="0"/>
            <a:chExt cx="24380952" cy="13714285"/>
          </a:xfrm>
        </p:grpSpPr>
        <p:sp>
          <p:nvSpPr>
            <p:cNvPr id="3" name="Freeform 3" descr="A blue and white rectangle with orange border  Description automatically generated"/>
            <p:cNvSpPr/>
            <p:nvPr/>
          </p:nvSpPr>
          <p:spPr>
            <a:xfrm>
              <a:off x="0" y="0"/>
              <a:ext cx="24380952" cy="13714222"/>
            </a:xfrm>
            <a:custGeom>
              <a:avLst/>
              <a:gdLst/>
              <a:ahLst/>
              <a:cxnLst/>
              <a:rect l="l" t="t" r="r" b="b"/>
              <a:pathLst>
                <a:path w="24380952" h="13714222">
                  <a:moveTo>
                    <a:pt x="0" y="0"/>
                  </a:moveTo>
                  <a:lnTo>
                    <a:pt x="24380952" y="0"/>
                  </a:lnTo>
                  <a:lnTo>
                    <a:pt x="24380952" y="13714222"/>
                  </a:lnTo>
                  <a:lnTo>
                    <a:pt x="0" y="137142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219200" y="3012346"/>
            <a:ext cx="16110013" cy="6861970"/>
            <a:chOff x="0" y="0"/>
            <a:chExt cx="24382476" cy="10029671"/>
          </a:xfrm>
        </p:grpSpPr>
        <p:sp>
          <p:nvSpPr>
            <p:cNvPr id="5" name="Freeform 5"/>
            <p:cNvSpPr/>
            <p:nvPr/>
          </p:nvSpPr>
          <p:spPr>
            <a:xfrm rot="6000">
              <a:off x="-8734" y="-21270"/>
              <a:ext cx="24399944" cy="10072238"/>
            </a:xfrm>
            <a:custGeom>
              <a:avLst/>
              <a:gdLst/>
              <a:ahLst/>
              <a:cxnLst/>
              <a:rect l="l" t="t" r="r" b="b"/>
              <a:pathLst>
                <a:path w="24399944" h="10072238">
                  <a:moveTo>
                    <a:pt x="0" y="42555"/>
                  </a:moveTo>
                  <a:lnTo>
                    <a:pt x="24382439" y="0"/>
                  </a:lnTo>
                  <a:lnTo>
                    <a:pt x="24399944" y="10029683"/>
                  </a:lnTo>
                  <a:lnTo>
                    <a:pt x="17505" y="10072238"/>
                  </a:lnTo>
                  <a:lnTo>
                    <a:pt x="0" y="42555"/>
                  </a:lnTo>
                  <a:close/>
                </a:path>
              </a:pathLst>
            </a:custGeom>
            <a:blipFill>
              <a:blip r:embed="rId3"/>
              <a:stretch>
                <a:fillRect l="-330" t="-92" r="-3423" b="-3297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2848437" y="1562100"/>
            <a:ext cx="12851538" cy="16464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98"/>
              </a:lnSpc>
            </a:pPr>
            <a:r>
              <a:rPr lang="en-US" sz="4800" spc="-163" dirty="0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SANS Incident Response Framework</a:t>
            </a:r>
          </a:p>
          <a:p>
            <a:pPr algn="l">
              <a:lnSpc>
                <a:spcPts val="6598"/>
              </a:lnSpc>
            </a:pPr>
            <a:endParaRPr lang="en-US" sz="5498" spc="-163" dirty="0">
              <a:solidFill>
                <a:srgbClr val="FFFFFF"/>
              </a:solidFill>
              <a:latin typeface="Times New Roman Bold"/>
              <a:ea typeface="Times New Roman Bold"/>
              <a:cs typeface="Times New Roman Bold"/>
              <a:sym typeface="Times New Roman Bol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357</TotalTime>
  <Words>1132</Words>
  <Application>Microsoft Office PowerPoint</Application>
  <PresentationFormat>Custom</PresentationFormat>
  <Paragraphs>142</Paragraphs>
  <Slides>25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3" baseType="lpstr">
      <vt:lpstr>Wingdings</vt:lpstr>
      <vt:lpstr>Times New Roman</vt:lpstr>
      <vt:lpstr>Aptos</vt:lpstr>
      <vt:lpstr>Times New Roman Medium</vt:lpstr>
      <vt:lpstr>Arial</vt:lpstr>
      <vt:lpstr>Times New Roman Bold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Group 5 Project .pptx</dc:title>
  <cp:lastModifiedBy>Kate Igwilo CG/24/0135</cp:lastModifiedBy>
  <cp:revision>19</cp:revision>
  <dcterms:created xsi:type="dcterms:W3CDTF">2006-08-16T00:00:00Z</dcterms:created>
  <dcterms:modified xsi:type="dcterms:W3CDTF">2024-08-14T13:23:45Z</dcterms:modified>
  <dc:identifier>DAGNnQVPd-Q</dc:identifier>
</cp:coreProperties>
</file>